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302" r:id="rId2"/>
    <p:sldId id="269" r:id="rId3"/>
    <p:sldId id="288" r:id="rId4"/>
    <p:sldId id="271" r:id="rId5"/>
    <p:sldId id="289" r:id="rId6"/>
    <p:sldId id="270" r:id="rId7"/>
    <p:sldId id="273" r:id="rId8"/>
    <p:sldId id="274" r:id="rId9"/>
    <p:sldId id="290" r:id="rId10"/>
    <p:sldId id="291" r:id="rId11"/>
    <p:sldId id="277" r:id="rId12"/>
    <p:sldId id="279" r:id="rId13"/>
    <p:sldId id="292" r:id="rId14"/>
    <p:sldId id="293" r:id="rId15"/>
    <p:sldId id="295" r:id="rId16"/>
    <p:sldId id="296" r:id="rId17"/>
    <p:sldId id="297" r:id="rId18"/>
    <p:sldId id="298" r:id="rId19"/>
    <p:sldId id="284" r:id="rId20"/>
    <p:sldId id="281" r:id="rId21"/>
    <p:sldId id="283" r:id="rId22"/>
    <p:sldId id="282" r:id="rId23"/>
    <p:sldId id="300" r:id="rId24"/>
    <p:sldId id="301" r:id="rId25"/>
    <p:sldId id="303" r:id="rId26"/>
    <p:sldId id="305" r:id="rId27"/>
    <p:sldId id="306" r:id="rId28"/>
    <p:sldId id="307" r:id="rId29"/>
    <p:sldId id="308" r:id="rId30"/>
    <p:sldId id="313" r:id="rId31"/>
    <p:sldId id="316" r:id="rId32"/>
    <p:sldId id="317" r:id="rId33"/>
    <p:sldId id="31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01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4" autoAdjust="0"/>
    <p:restoredTop sz="94660"/>
  </p:normalViewPr>
  <p:slideViewPr>
    <p:cSldViewPr>
      <p:cViewPr varScale="1">
        <p:scale>
          <a:sx n="83" d="100"/>
          <a:sy n="83" d="100"/>
        </p:scale>
        <p:origin x="-84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8D96B-B327-420F-985E-B52052E083AB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919F6-789E-4771-9DE1-584396EA0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468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919F6-789E-4771-9DE1-584396EA07A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997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919F6-789E-4771-9DE1-584396EA07A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997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rgbClr val="C5C5C5"/>
            </a:gs>
            <a:gs pos="100000">
              <a:srgbClr val="70A8DA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900113" y="5300663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  <p:grpSp>
        <p:nvGrpSpPr>
          <p:cNvPr id="3147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>
                <a:gd name="T0" fmla="*/ 5626 w 5626"/>
                <a:gd name="T1" fmla="*/ 349 h 349"/>
                <a:gd name="T2" fmla="*/ 0 w 5626"/>
                <a:gd name="T3" fmla="*/ 349 h 349"/>
                <a:gd name="T4" fmla="*/ 0 w 5626"/>
                <a:gd name="T5" fmla="*/ 187 h 349"/>
                <a:gd name="T6" fmla="*/ 0 w 5626"/>
                <a:gd name="T7" fmla="*/ 114 h 349"/>
                <a:gd name="T8" fmla="*/ 4064 w 5626"/>
                <a:gd name="T9" fmla="*/ 118 h 349"/>
                <a:gd name="T10" fmla="*/ 4329 w 5626"/>
                <a:gd name="T11" fmla="*/ 0 h 349"/>
                <a:gd name="T12" fmla="*/ 5623 w 5626"/>
                <a:gd name="T13" fmla="*/ 0 h 349"/>
                <a:gd name="T14" fmla="*/ 5626 w 5626"/>
                <a:gd name="T15" fmla="*/ 349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>
                <a:gd name="T0" fmla="*/ 5626 w 5626"/>
                <a:gd name="T1" fmla="*/ 349 h 349"/>
                <a:gd name="T2" fmla="*/ 0 w 5626"/>
                <a:gd name="T3" fmla="*/ 349 h 349"/>
                <a:gd name="T4" fmla="*/ 0 w 5626"/>
                <a:gd name="T5" fmla="*/ 187 h 349"/>
                <a:gd name="T6" fmla="*/ 0 w 5626"/>
                <a:gd name="T7" fmla="*/ 114 h 349"/>
                <a:gd name="T8" fmla="*/ 4082 w 5626"/>
                <a:gd name="T9" fmla="*/ 118 h 349"/>
                <a:gd name="T10" fmla="*/ 4345 w 5626"/>
                <a:gd name="T11" fmla="*/ 0 h 349"/>
                <a:gd name="T12" fmla="*/ 5623 w 5626"/>
                <a:gd name="T13" fmla="*/ 6 h 349"/>
                <a:gd name="T14" fmla="*/ 5626 w 5626"/>
                <a:gd name="T15" fmla="*/ 349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>
                <a:gd name="T0" fmla="*/ 0 w 1491"/>
                <a:gd name="T1" fmla="*/ 84 h 88"/>
                <a:gd name="T2" fmla="*/ 223 w 1491"/>
                <a:gd name="T3" fmla="*/ 0 h 88"/>
                <a:gd name="T4" fmla="*/ 1491 w 1491"/>
                <a:gd name="T5" fmla="*/ 0 h 88"/>
                <a:gd name="T6" fmla="*/ 1488 w 1491"/>
                <a:gd name="T7" fmla="*/ 60 h 88"/>
                <a:gd name="T8" fmla="*/ 383 w 1491"/>
                <a:gd name="T9" fmla="*/ 59 h 88"/>
                <a:gd name="T10" fmla="*/ 273 w 1491"/>
                <a:gd name="T11" fmla="*/ 88 h 88"/>
                <a:gd name="T12" fmla="*/ 0 w 1491"/>
                <a:gd name="T13" fmla="*/ 8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</p:grp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107950" y="5300663"/>
            <a:ext cx="741363" cy="744537"/>
          </a:xfrm>
          <a:prstGeom prst="rect">
            <a:avLst/>
          </a:prstGeom>
          <a:solidFill>
            <a:srgbClr val="70A8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4437063"/>
            <a:ext cx="4811712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 lvl="0"/>
            <a:r>
              <a:rPr lang="en-US" noProof="0" smtClean="0"/>
              <a:t>Образец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79388" y="6237288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55875" y="6237288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084888" y="6237288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fld id="{B88C9654-935D-4DB0-A25D-0587C1D0DA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0650" y="4511675"/>
            <a:ext cx="741363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613" y="27813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noProof="0" smtClean="0"/>
              <a:t>Образец заголовка</a:t>
            </a:r>
          </a:p>
        </p:txBody>
      </p:sp>
      <p:pic>
        <p:nvPicPr>
          <p:cNvPr id="3148" name="Picture 76" descr="j040005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2663825" cy="1774825"/>
          </a:xfrm>
          <a:prstGeom prst="rect">
            <a:avLst/>
          </a:prstGeom>
          <a:noFill/>
          <a:ln w="57150" cmpd="thinThick">
            <a:solidFill>
              <a:srgbClr val="357DA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49" name="Picture 7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04813"/>
            <a:ext cx="2663825" cy="1773237"/>
          </a:xfrm>
          <a:prstGeom prst="rect">
            <a:avLst/>
          </a:prstGeom>
          <a:noFill/>
          <a:ln w="57150" cmpd="thinThick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1" name="Picture 79" descr="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4813"/>
            <a:ext cx="2665413" cy="1782762"/>
          </a:xfrm>
          <a:prstGeom prst="rect">
            <a:avLst/>
          </a:prstGeom>
          <a:solidFill>
            <a:srgbClr val="70A8DA"/>
          </a:solidFill>
          <a:ln w="57150" cmpd="thinThick">
            <a:solidFill>
              <a:srgbClr val="357DA9"/>
            </a:solidFill>
            <a:miter lim="800000"/>
            <a:headEnd/>
            <a:tailEnd/>
          </a:ln>
        </p:spPr>
      </p:pic>
      <p:sp>
        <p:nvSpPr>
          <p:cNvPr id="3152" name="Freeform 80" descr="Dark upward diagonal"/>
          <p:cNvSpPr>
            <a:spLocks/>
          </p:cNvSpPr>
          <p:nvPr userDrawn="1"/>
        </p:nvSpPr>
        <p:spPr bwMode="gray">
          <a:xfrm>
            <a:off x="122238" y="115888"/>
            <a:ext cx="8956675" cy="179387"/>
          </a:xfrm>
          <a:custGeom>
            <a:avLst/>
            <a:gdLst>
              <a:gd name="T0" fmla="*/ 0 w 5639"/>
              <a:gd name="T1" fmla="*/ 0 h 113"/>
              <a:gd name="T2" fmla="*/ 5582 w 5639"/>
              <a:gd name="T3" fmla="*/ 0 h 113"/>
              <a:gd name="T4" fmla="*/ 5639 w 5639"/>
              <a:gd name="T5" fmla="*/ 45 h 113"/>
              <a:gd name="T6" fmla="*/ 5636 w 5639"/>
              <a:gd name="T7" fmla="*/ 113 h 113"/>
              <a:gd name="T8" fmla="*/ 0 w 5639"/>
              <a:gd name="T9" fmla="*/ 113 h 113"/>
              <a:gd name="T10" fmla="*/ 0 w 5639"/>
              <a:gd name="T11" fmla="*/ 0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84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563C6-D380-4A0B-8D5C-C11E122C85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8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238125"/>
            <a:ext cx="2125662" cy="5934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238125"/>
            <a:ext cx="6229350" cy="5934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28B51-4A36-41CB-849B-6C8B3DA352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5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553B7-D891-43C5-8E00-56AE615D18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49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56474-41AD-4C48-9CE9-9FA1967158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6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288" y="1268413"/>
            <a:ext cx="4176712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1268413"/>
            <a:ext cx="4178300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4338A-E45E-4F87-9D38-0D339629B5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6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04AFC-1622-408D-ADBF-BDC5F7F174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4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5AABB-0EBA-42A9-90BE-2DD7D0C3FF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7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7C868-8355-4BB7-9D52-22536EB6F9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DD49C-402A-4C14-A2D5-8BBB0AC0AA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2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DD5D4-34F8-4B95-B709-8160BD637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4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>
                <a:gd name="T0" fmla="*/ 37 w 39"/>
                <a:gd name="T1" fmla="*/ 36 h 121"/>
                <a:gd name="T2" fmla="*/ 35 w 39"/>
                <a:gd name="T3" fmla="*/ 36 h 121"/>
                <a:gd name="T4" fmla="*/ 30 w 39"/>
                <a:gd name="T5" fmla="*/ 36 h 121"/>
                <a:gd name="T6" fmla="*/ 22 w 39"/>
                <a:gd name="T7" fmla="*/ 34 h 121"/>
                <a:gd name="T8" fmla="*/ 15 w 39"/>
                <a:gd name="T9" fmla="*/ 30 h 121"/>
                <a:gd name="T10" fmla="*/ 7 w 39"/>
                <a:gd name="T11" fmla="*/ 23 h 121"/>
                <a:gd name="T12" fmla="*/ 3 w 39"/>
                <a:gd name="T13" fmla="*/ 13 h 121"/>
                <a:gd name="T14" fmla="*/ 0 w 39"/>
                <a:gd name="T15" fmla="*/ 0 h 121"/>
                <a:gd name="T16" fmla="*/ 3 w 39"/>
                <a:gd name="T17" fmla="*/ 0 h 121"/>
                <a:gd name="T18" fmla="*/ 7 w 39"/>
                <a:gd name="T19" fmla="*/ 1 h 121"/>
                <a:gd name="T20" fmla="*/ 15 w 39"/>
                <a:gd name="T21" fmla="*/ 3 h 121"/>
                <a:gd name="T22" fmla="*/ 23 w 39"/>
                <a:gd name="T23" fmla="*/ 5 h 121"/>
                <a:gd name="T24" fmla="*/ 30 w 39"/>
                <a:gd name="T25" fmla="*/ 11 h 121"/>
                <a:gd name="T26" fmla="*/ 37 w 39"/>
                <a:gd name="T27" fmla="*/ 20 h 121"/>
                <a:gd name="T28" fmla="*/ 39 w 39"/>
                <a:gd name="T29" fmla="*/ 34 h 121"/>
                <a:gd name="T30" fmla="*/ 39 w 39"/>
                <a:gd name="T31" fmla="*/ 121 h 121"/>
                <a:gd name="T32" fmla="*/ 37 w 39"/>
                <a:gd name="T33" fmla="*/ 121 h 121"/>
                <a:gd name="T34" fmla="*/ 37 w 39"/>
                <a:gd name="T35" fmla="*/ 3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>
                <a:gd name="T0" fmla="*/ 3 w 45"/>
                <a:gd name="T1" fmla="*/ 42 h 139"/>
                <a:gd name="T2" fmla="*/ 6 w 45"/>
                <a:gd name="T3" fmla="*/ 42 h 139"/>
                <a:gd name="T4" fmla="*/ 12 w 45"/>
                <a:gd name="T5" fmla="*/ 42 h 139"/>
                <a:gd name="T6" fmla="*/ 20 w 45"/>
                <a:gd name="T7" fmla="*/ 39 h 139"/>
                <a:gd name="T8" fmla="*/ 29 w 45"/>
                <a:gd name="T9" fmla="*/ 35 h 139"/>
                <a:gd name="T10" fmla="*/ 37 w 45"/>
                <a:gd name="T11" fmla="*/ 27 h 139"/>
                <a:gd name="T12" fmla="*/ 43 w 45"/>
                <a:gd name="T13" fmla="*/ 17 h 139"/>
                <a:gd name="T14" fmla="*/ 45 w 45"/>
                <a:gd name="T15" fmla="*/ 2 h 139"/>
                <a:gd name="T16" fmla="*/ 43 w 45"/>
                <a:gd name="T17" fmla="*/ 0 h 139"/>
                <a:gd name="T18" fmla="*/ 37 w 45"/>
                <a:gd name="T19" fmla="*/ 2 h 139"/>
                <a:gd name="T20" fmla="*/ 29 w 45"/>
                <a:gd name="T21" fmla="*/ 3 h 139"/>
                <a:gd name="T22" fmla="*/ 19 w 45"/>
                <a:gd name="T23" fmla="*/ 7 h 139"/>
                <a:gd name="T24" fmla="*/ 11 w 45"/>
                <a:gd name="T25" fmla="*/ 14 h 139"/>
                <a:gd name="T26" fmla="*/ 4 w 45"/>
                <a:gd name="T27" fmla="*/ 23 h 139"/>
                <a:gd name="T28" fmla="*/ 0 w 45"/>
                <a:gd name="T29" fmla="*/ 39 h 139"/>
                <a:gd name="T30" fmla="*/ 0 w 45"/>
                <a:gd name="T31" fmla="*/ 139 h 139"/>
                <a:gd name="T32" fmla="*/ 3 w 45"/>
                <a:gd name="T33" fmla="*/ 139 h 139"/>
                <a:gd name="T34" fmla="*/ 3 w 45"/>
                <a:gd name="T35" fmla="*/ 42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>
                <a:gd name="T0" fmla="*/ 68 w 146"/>
                <a:gd name="T1" fmla="*/ 67 h 211"/>
                <a:gd name="T2" fmla="*/ 67 w 146"/>
                <a:gd name="T3" fmla="*/ 67 h 211"/>
                <a:gd name="T4" fmla="*/ 60 w 146"/>
                <a:gd name="T5" fmla="*/ 66 h 211"/>
                <a:gd name="T6" fmla="*/ 50 w 146"/>
                <a:gd name="T7" fmla="*/ 64 h 211"/>
                <a:gd name="T8" fmla="*/ 41 w 146"/>
                <a:gd name="T9" fmla="*/ 62 h 211"/>
                <a:gd name="T10" fmla="*/ 29 w 146"/>
                <a:gd name="T11" fmla="*/ 55 h 211"/>
                <a:gd name="T12" fmla="*/ 18 w 146"/>
                <a:gd name="T13" fmla="*/ 47 h 211"/>
                <a:gd name="T14" fmla="*/ 10 w 146"/>
                <a:gd name="T15" fmla="*/ 35 h 211"/>
                <a:gd name="T16" fmla="*/ 3 w 146"/>
                <a:gd name="T17" fmla="*/ 20 h 211"/>
                <a:gd name="T18" fmla="*/ 0 w 146"/>
                <a:gd name="T19" fmla="*/ 0 h 211"/>
                <a:gd name="T20" fmla="*/ 3 w 146"/>
                <a:gd name="T21" fmla="*/ 0 h 211"/>
                <a:gd name="T22" fmla="*/ 10 w 146"/>
                <a:gd name="T23" fmla="*/ 0 h 211"/>
                <a:gd name="T24" fmla="*/ 19 w 146"/>
                <a:gd name="T25" fmla="*/ 0 h 211"/>
                <a:gd name="T26" fmla="*/ 30 w 146"/>
                <a:gd name="T27" fmla="*/ 2 h 211"/>
                <a:gd name="T28" fmla="*/ 41 w 146"/>
                <a:gd name="T29" fmla="*/ 6 h 211"/>
                <a:gd name="T30" fmla="*/ 53 w 146"/>
                <a:gd name="T31" fmla="*/ 14 h 211"/>
                <a:gd name="T32" fmla="*/ 62 w 146"/>
                <a:gd name="T33" fmla="*/ 25 h 211"/>
                <a:gd name="T34" fmla="*/ 69 w 146"/>
                <a:gd name="T35" fmla="*/ 41 h 211"/>
                <a:gd name="T36" fmla="*/ 73 w 146"/>
                <a:gd name="T37" fmla="*/ 62 h 211"/>
                <a:gd name="T38" fmla="*/ 73 w 146"/>
                <a:gd name="T39" fmla="*/ 60 h 211"/>
                <a:gd name="T40" fmla="*/ 73 w 146"/>
                <a:gd name="T41" fmla="*/ 55 h 211"/>
                <a:gd name="T42" fmla="*/ 75 w 146"/>
                <a:gd name="T43" fmla="*/ 45 h 211"/>
                <a:gd name="T44" fmla="*/ 79 w 146"/>
                <a:gd name="T45" fmla="*/ 36 h 211"/>
                <a:gd name="T46" fmla="*/ 84 w 146"/>
                <a:gd name="T47" fmla="*/ 25 h 211"/>
                <a:gd name="T48" fmla="*/ 92 w 146"/>
                <a:gd name="T49" fmla="*/ 16 h 211"/>
                <a:gd name="T50" fmla="*/ 106 w 146"/>
                <a:gd name="T51" fmla="*/ 8 h 211"/>
                <a:gd name="T52" fmla="*/ 123 w 146"/>
                <a:gd name="T53" fmla="*/ 2 h 211"/>
                <a:gd name="T54" fmla="*/ 146 w 146"/>
                <a:gd name="T55" fmla="*/ 0 h 211"/>
                <a:gd name="T56" fmla="*/ 145 w 146"/>
                <a:gd name="T57" fmla="*/ 2 h 211"/>
                <a:gd name="T58" fmla="*/ 145 w 146"/>
                <a:gd name="T59" fmla="*/ 8 h 211"/>
                <a:gd name="T60" fmla="*/ 143 w 146"/>
                <a:gd name="T61" fmla="*/ 17 h 211"/>
                <a:gd name="T62" fmla="*/ 139 w 146"/>
                <a:gd name="T63" fmla="*/ 28 h 211"/>
                <a:gd name="T64" fmla="*/ 134 w 146"/>
                <a:gd name="T65" fmla="*/ 39 h 211"/>
                <a:gd name="T66" fmla="*/ 126 w 146"/>
                <a:gd name="T67" fmla="*/ 49 h 211"/>
                <a:gd name="T68" fmla="*/ 114 w 146"/>
                <a:gd name="T69" fmla="*/ 59 h 211"/>
                <a:gd name="T70" fmla="*/ 98 w 146"/>
                <a:gd name="T71" fmla="*/ 64 h 211"/>
                <a:gd name="T72" fmla="*/ 79 w 146"/>
                <a:gd name="T73" fmla="*/ 67 h 211"/>
                <a:gd name="T74" fmla="*/ 79 w 146"/>
                <a:gd name="T75" fmla="*/ 211 h 211"/>
                <a:gd name="T76" fmla="*/ 68 w 146"/>
                <a:gd name="T77" fmla="*/ 211 h 211"/>
                <a:gd name="T78" fmla="*/ 68 w 146"/>
                <a:gd name="T79" fmla="*/ 67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>
                <a:gd name="T0" fmla="*/ 67 w 144"/>
                <a:gd name="T1" fmla="*/ 67 h 211"/>
                <a:gd name="T2" fmla="*/ 66 w 144"/>
                <a:gd name="T3" fmla="*/ 67 h 211"/>
                <a:gd name="T4" fmla="*/ 59 w 144"/>
                <a:gd name="T5" fmla="*/ 66 h 211"/>
                <a:gd name="T6" fmla="*/ 50 w 144"/>
                <a:gd name="T7" fmla="*/ 64 h 211"/>
                <a:gd name="T8" fmla="*/ 39 w 144"/>
                <a:gd name="T9" fmla="*/ 62 h 211"/>
                <a:gd name="T10" fmla="*/ 28 w 144"/>
                <a:gd name="T11" fmla="*/ 55 h 211"/>
                <a:gd name="T12" fmla="*/ 17 w 144"/>
                <a:gd name="T13" fmla="*/ 47 h 211"/>
                <a:gd name="T14" fmla="*/ 9 w 144"/>
                <a:gd name="T15" fmla="*/ 35 h 211"/>
                <a:gd name="T16" fmla="*/ 2 w 144"/>
                <a:gd name="T17" fmla="*/ 20 h 211"/>
                <a:gd name="T18" fmla="*/ 0 w 144"/>
                <a:gd name="T19" fmla="*/ 0 h 211"/>
                <a:gd name="T20" fmla="*/ 2 w 144"/>
                <a:gd name="T21" fmla="*/ 0 h 211"/>
                <a:gd name="T22" fmla="*/ 9 w 144"/>
                <a:gd name="T23" fmla="*/ 0 h 211"/>
                <a:gd name="T24" fmla="*/ 17 w 144"/>
                <a:gd name="T25" fmla="*/ 0 h 211"/>
                <a:gd name="T26" fmla="*/ 28 w 144"/>
                <a:gd name="T27" fmla="*/ 2 h 211"/>
                <a:gd name="T28" fmla="*/ 40 w 144"/>
                <a:gd name="T29" fmla="*/ 6 h 211"/>
                <a:gd name="T30" fmla="*/ 51 w 144"/>
                <a:gd name="T31" fmla="*/ 14 h 211"/>
                <a:gd name="T32" fmla="*/ 62 w 144"/>
                <a:gd name="T33" fmla="*/ 25 h 211"/>
                <a:gd name="T34" fmla="*/ 69 w 144"/>
                <a:gd name="T35" fmla="*/ 41 h 211"/>
                <a:gd name="T36" fmla="*/ 73 w 144"/>
                <a:gd name="T37" fmla="*/ 62 h 211"/>
                <a:gd name="T38" fmla="*/ 73 w 144"/>
                <a:gd name="T39" fmla="*/ 60 h 211"/>
                <a:gd name="T40" fmla="*/ 73 w 144"/>
                <a:gd name="T41" fmla="*/ 55 h 211"/>
                <a:gd name="T42" fmla="*/ 74 w 144"/>
                <a:gd name="T43" fmla="*/ 45 h 211"/>
                <a:gd name="T44" fmla="*/ 77 w 144"/>
                <a:gd name="T45" fmla="*/ 36 h 211"/>
                <a:gd name="T46" fmla="*/ 82 w 144"/>
                <a:gd name="T47" fmla="*/ 25 h 211"/>
                <a:gd name="T48" fmla="*/ 91 w 144"/>
                <a:gd name="T49" fmla="*/ 16 h 211"/>
                <a:gd name="T50" fmla="*/ 105 w 144"/>
                <a:gd name="T51" fmla="*/ 8 h 211"/>
                <a:gd name="T52" fmla="*/ 121 w 144"/>
                <a:gd name="T53" fmla="*/ 2 h 211"/>
                <a:gd name="T54" fmla="*/ 144 w 144"/>
                <a:gd name="T55" fmla="*/ 0 h 211"/>
                <a:gd name="T56" fmla="*/ 144 w 144"/>
                <a:gd name="T57" fmla="*/ 2 h 211"/>
                <a:gd name="T58" fmla="*/ 144 w 144"/>
                <a:gd name="T59" fmla="*/ 8 h 211"/>
                <a:gd name="T60" fmla="*/ 141 w 144"/>
                <a:gd name="T61" fmla="*/ 17 h 211"/>
                <a:gd name="T62" fmla="*/ 139 w 144"/>
                <a:gd name="T63" fmla="*/ 28 h 211"/>
                <a:gd name="T64" fmla="*/ 133 w 144"/>
                <a:gd name="T65" fmla="*/ 39 h 211"/>
                <a:gd name="T66" fmla="*/ 125 w 144"/>
                <a:gd name="T67" fmla="*/ 49 h 211"/>
                <a:gd name="T68" fmla="*/ 113 w 144"/>
                <a:gd name="T69" fmla="*/ 59 h 211"/>
                <a:gd name="T70" fmla="*/ 97 w 144"/>
                <a:gd name="T71" fmla="*/ 64 h 211"/>
                <a:gd name="T72" fmla="*/ 77 w 144"/>
                <a:gd name="T73" fmla="*/ 67 h 211"/>
                <a:gd name="T74" fmla="*/ 77 w 144"/>
                <a:gd name="T75" fmla="*/ 211 h 211"/>
                <a:gd name="T76" fmla="*/ 67 w 144"/>
                <a:gd name="T77" fmla="*/ 211 h 211"/>
                <a:gd name="T78" fmla="*/ 67 w 144"/>
                <a:gd name="T79" fmla="*/ 67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>
                <a:gd name="T0" fmla="*/ 42 w 89"/>
                <a:gd name="T1" fmla="*/ 43 h 132"/>
                <a:gd name="T2" fmla="*/ 39 w 89"/>
                <a:gd name="T3" fmla="*/ 42 h 132"/>
                <a:gd name="T4" fmla="*/ 33 w 89"/>
                <a:gd name="T5" fmla="*/ 42 h 132"/>
                <a:gd name="T6" fmla="*/ 25 w 89"/>
                <a:gd name="T7" fmla="*/ 39 h 132"/>
                <a:gd name="T8" fmla="*/ 16 w 89"/>
                <a:gd name="T9" fmla="*/ 35 h 132"/>
                <a:gd name="T10" fmla="*/ 8 w 89"/>
                <a:gd name="T11" fmla="*/ 27 h 132"/>
                <a:gd name="T12" fmla="*/ 2 w 89"/>
                <a:gd name="T13" fmla="*/ 16 h 132"/>
                <a:gd name="T14" fmla="*/ 0 w 89"/>
                <a:gd name="T15" fmla="*/ 0 h 132"/>
                <a:gd name="T16" fmla="*/ 2 w 89"/>
                <a:gd name="T17" fmla="*/ 0 h 132"/>
                <a:gd name="T18" fmla="*/ 6 w 89"/>
                <a:gd name="T19" fmla="*/ 0 h 132"/>
                <a:gd name="T20" fmla="*/ 12 w 89"/>
                <a:gd name="T21" fmla="*/ 1 h 132"/>
                <a:gd name="T22" fmla="*/ 21 w 89"/>
                <a:gd name="T23" fmla="*/ 3 h 132"/>
                <a:gd name="T24" fmla="*/ 29 w 89"/>
                <a:gd name="T25" fmla="*/ 8 h 132"/>
                <a:gd name="T26" fmla="*/ 37 w 89"/>
                <a:gd name="T27" fmla="*/ 15 h 132"/>
                <a:gd name="T28" fmla="*/ 42 w 89"/>
                <a:gd name="T29" fmla="*/ 26 h 132"/>
                <a:gd name="T30" fmla="*/ 45 w 89"/>
                <a:gd name="T31" fmla="*/ 39 h 132"/>
                <a:gd name="T32" fmla="*/ 45 w 89"/>
                <a:gd name="T33" fmla="*/ 38 h 132"/>
                <a:gd name="T34" fmla="*/ 45 w 89"/>
                <a:gd name="T35" fmla="*/ 34 h 132"/>
                <a:gd name="T36" fmla="*/ 46 w 89"/>
                <a:gd name="T37" fmla="*/ 27 h 132"/>
                <a:gd name="T38" fmla="*/ 49 w 89"/>
                <a:gd name="T39" fmla="*/ 20 h 132"/>
                <a:gd name="T40" fmla="*/ 54 w 89"/>
                <a:gd name="T41" fmla="*/ 14 h 132"/>
                <a:gd name="T42" fmla="*/ 62 w 89"/>
                <a:gd name="T43" fmla="*/ 7 h 132"/>
                <a:gd name="T44" fmla="*/ 73 w 89"/>
                <a:gd name="T45" fmla="*/ 3 h 132"/>
                <a:gd name="T46" fmla="*/ 89 w 89"/>
                <a:gd name="T47" fmla="*/ 0 h 132"/>
                <a:gd name="T48" fmla="*/ 89 w 89"/>
                <a:gd name="T49" fmla="*/ 3 h 132"/>
                <a:gd name="T50" fmla="*/ 88 w 89"/>
                <a:gd name="T51" fmla="*/ 10 h 132"/>
                <a:gd name="T52" fmla="*/ 87 w 89"/>
                <a:gd name="T53" fmla="*/ 18 h 132"/>
                <a:gd name="T54" fmla="*/ 81 w 89"/>
                <a:gd name="T55" fmla="*/ 26 h 132"/>
                <a:gd name="T56" fmla="*/ 74 w 89"/>
                <a:gd name="T57" fmla="*/ 34 h 132"/>
                <a:gd name="T58" fmla="*/ 64 w 89"/>
                <a:gd name="T59" fmla="*/ 41 h 132"/>
                <a:gd name="T60" fmla="*/ 47 w 89"/>
                <a:gd name="T61" fmla="*/ 43 h 132"/>
                <a:gd name="T62" fmla="*/ 47 w 89"/>
                <a:gd name="T63" fmla="*/ 132 h 132"/>
                <a:gd name="T64" fmla="*/ 42 w 89"/>
                <a:gd name="T65" fmla="*/ 132 h 132"/>
                <a:gd name="T66" fmla="*/ 42 w 89"/>
                <a:gd name="T67" fmla="*/ 4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>
                <a:gd name="T0" fmla="*/ 43 w 88"/>
                <a:gd name="T1" fmla="*/ 43 h 186"/>
                <a:gd name="T2" fmla="*/ 41 w 88"/>
                <a:gd name="T3" fmla="*/ 43 h 186"/>
                <a:gd name="T4" fmla="*/ 35 w 88"/>
                <a:gd name="T5" fmla="*/ 43 h 186"/>
                <a:gd name="T6" fmla="*/ 27 w 88"/>
                <a:gd name="T7" fmla="*/ 41 h 186"/>
                <a:gd name="T8" fmla="*/ 18 w 88"/>
                <a:gd name="T9" fmla="*/ 35 h 186"/>
                <a:gd name="T10" fmla="*/ 8 w 88"/>
                <a:gd name="T11" fmla="*/ 28 h 186"/>
                <a:gd name="T12" fmla="*/ 3 w 88"/>
                <a:gd name="T13" fmla="*/ 16 h 186"/>
                <a:gd name="T14" fmla="*/ 0 w 88"/>
                <a:gd name="T15" fmla="*/ 0 h 186"/>
                <a:gd name="T16" fmla="*/ 3 w 88"/>
                <a:gd name="T17" fmla="*/ 0 h 186"/>
                <a:gd name="T18" fmla="*/ 8 w 88"/>
                <a:gd name="T19" fmla="*/ 0 h 186"/>
                <a:gd name="T20" fmla="*/ 17 w 88"/>
                <a:gd name="T21" fmla="*/ 1 h 186"/>
                <a:gd name="T22" fmla="*/ 26 w 88"/>
                <a:gd name="T23" fmla="*/ 6 h 186"/>
                <a:gd name="T24" fmla="*/ 35 w 88"/>
                <a:gd name="T25" fmla="*/ 12 h 186"/>
                <a:gd name="T26" fmla="*/ 42 w 88"/>
                <a:gd name="T27" fmla="*/ 24 h 186"/>
                <a:gd name="T28" fmla="*/ 48 w 88"/>
                <a:gd name="T29" fmla="*/ 41 h 186"/>
                <a:gd name="T30" fmla="*/ 48 w 88"/>
                <a:gd name="T31" fmla="*/ 90 h 186"/>
                <a:gd name="T32" fmla="*/ 48 w 88"/>
                <a:gd name="T33" fmla="*/ 88 h 186"/>
                <a:gd name="T34" fmla="*/ 48 w 88"/>
                <a:gd name="T35" fmla="*/ 82 h 186"/>
                <a:gd name="T36" fmla="*/ 50 w 88"/>
                <a:gd name="T37" fmla="*/ 74 h 186"/>
                <a:gd name="T38" fmla="*/ 54 w 88"/>
                <a:gd name="T39" fmla="*/ 66 h 186"/>
                <a:gd name="T40" fmla="*/ 61 w 88"/>
                <a:gd name="T41" fmla="*/ 58 h 186"/>
                <a:gd name="T42" fmla="*/ 72 w 88"/>
                <a:gd name="T43" fmla="*/ 53 h 186"/>
                <a:gd name="T44" fmla="*/ 87 w 88"/>
                <a:gd name="T45" fmla="*/ 50 h 186"/>
                <a:gd name="T46" fmla="*/ 88 w 88"/>
                <a:gd name="T47" fmla="*/ 51 h 186"/>
                <a:gd name="T48" fmla="*/ 88 w 88"/>
                <a:gd name="T49" fmla="*/ 57 h 186"/>
                <a:gd name="T50" fmla="*/ 87 w 88"/>
                <a:gd name="T51" fmla="*/ 64 h 186"/>
                <a:gd name="T52" fmla="*/ 84 w 88"/>
                <a:gd name="T53" fmla="*/ 72 h 186"/>
                <a:gd name="T54" fmla="*/ 80 w 88"/>
                <a:gd name="T55" fmla="*/ 80 h 186"/>
                <a:gd name="T56" fmla="*/ 73 w 88"/>
                <a:gd name="T57" fmla="*/ 86 h 186"/>
                <a:gd name="T58" fmla="*/ 62 w 88"/>
                <a:gd name="T59" fmla="*/ 92 h 186"/>
                <a:gd name="T60" fmla="*/ 48 w 88"/>
                <a:gd name="T61" fmla="*/ 93 h 186"/>
                <a:gd name="T62" fmla="*/ 48 w 88"/>
                <a:gd name="T63" fmla="*/ 186 h 186"/>
                <a:gd name="T64" fmla="*/ 43 w 88"/>
                <a:gd name="T65" fmla="*/ 186 h 186"/>
                <a:gd name="T66" fmla="*/ 43 w 88"/>
                <a:gd name="T67" fmla="*/ 143 h 186"/>
                <a:gd name="T68" fmla="*/ 42 w 88"/>
                <a:gd name="T69" fmla="*/ 143 h 186"/>
                <a:gd name="T70" fmla="*/ 37 w 88"/>
                <a:gd name="T71" fmla="*/ 142 h 186"/>
                <a:gd name="T72" fmla="*/ 29 w 88"/>
                <a:gd name="T73" fmla="*/ 140 h 186"/>
                <a:gd name="T74" fmla="*/ 22 w 88"/>
                <a:gd name="T75" fmla="*/ 136 h 186"/>
                <a:gd name="T76" fmla="*/ 14 w 88"/>
                <a:gd name="T77" fmla="*/ 130 h 186"/>
                <a:gd name="T78" fmla="*/ 8 w 88"/>
                <a:gd name="T79" fmla="*/ 120 h 186"/>
                <a:gd name="T80" fmla="*/ 7 w 88"/>
                <a:gd name="T81" fmla="*/ 105 h 186"/>
                <a:gd name="T82" fmla="*/ 8 w 88"/>
                <a:gd name="T83" fmla="*/ 105 h 186"/>
                <a:gd name="T84" fmla="*/ 12 w 88"/>
                <a:gd name="T85" fmla="*/ 107 h 186"/>
                <a:gd name="T86" fmla="*/ 19 w 88"/>
                <a:gd name="T87" fmla="*/ 108 h 186"/>
                <a:gd name="T88" fmla="*/ 26 w 88"/>
                <a:gd name="T89" fmla="*/ 111 h 186"/>
                <a:gd name="T90" fmla="*/ 34 w 88"/>
                <a:gd name="T91" fmla="*/ 117 h 186"/>
                <a:gd name="T92" fmla="*/ 39 w 88"/>
                <a:gd name="T93" fmla="*/ 127 h 186"/>
                <a:gd name="T94" fmla="*/ 43 w 88"/>
                <a:gd name="T95" fmla="*/ 140 h 186"/>
                <a:gd name="T96" fmla="*/ 43 w 88"/>
                <a:gd name="T97" fmla="*/ 4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>
                <a:gd name="T0" fmla="*/ 85 w 166"/>
                <a:gd name="T1" fmla="*/ 84 h 356"/>
                <a:gd name="T2" fmla="*/ 101 w 166"/>
                <a:gd name="T3" fmla="*/ 81 h 356"/>
                <a:gd name="T4" fmla="*/ 124 w 166"/>
                <a:gd name="T5" fmla="*/ 73 h 356"/>
                <a:gd name="T6" fmla="*/ 148 w 166"/>
                <a:gd name="T7" fmla="*/ 56 h 356"/>
                <a:gd name="T8" fmla="*/ 163 w 166"/>
                <a:gd name="T9" fmla="*/ 23 h 356"/>
                <a:gd name="T10" fmla="*/ 163 w 166"/>
                <a:gd name="T11" fmla="*/ 0 h 356"/>
                <a:gd name="T12" fmla="*/ 148 w 166"/>
                <a:gd name="T13" fmla="*/ 0 h 356"/>
                <a:gd name="T14" fmla="*/ 125 w 166"/>
                <a:gd name="T15" fmla="*/ 6 h 356"/>
                <a:gd name="T16" fmla="*/ 101 w 166"/>
                <a:gd name="T17" fmla="*/ 22 h 356"/>
                <a:gd name="T18" fmla="*/ 82 w 166"/>
                <a:gd name="T19" fmla="*/ 54 h 356"/>
                <a:gd name="T20" fmla="*/ 77 w 166"/>
                <a:gd name="T21" fmla="*/ 173 h 356"/>
                <a:gd name="T22" fmla="*/ 77 w 166"/>
                <a:gd name="T23" fmla="*/ 165 h 356"/>
                <a:gd name="T24" fmla="*/ 71 w 166"/>
                <a:gd name="T25" fmla="*/ 146 h 356"/>
                <a:gd name="T26" fmla="*/ 60 w 166"/>
                <a:gd name="T27" fmla="*/ 123 h 356"/>
                <a:gd name="T28" fmla="*/ 38 w 166"/>
                <a:gd name="T29" fmla="*/ 104 h 356"/>
                <a:gd name="T30" fmla="*/ 0 w 166"/>
                <a:gd name="T31" fmla="*/ 96 h 356"/>
                <a:gd name="T32" fmla="*/ 0 w 166"/>
                <a:gd name="T33" fmla="*/ 103 h 356"/>
                <a:gd name="T34" fmla="*/ 0 w 166"/>
                <a:gd name="T35" fmla="*/ 120 h 356"/>
                <a:gd name="T36" fmla="*/ 8 w 166"/>
                <a:gd name="T37" fmla="*/ 143 h 356"/>
                <a:gd name="T38" fmla="*/ 24 w 166"/>
                <a:gd name="T39" fmla="*/ 163 h 356"/>
                <a:gd name="T40" fmla="*/ 55 w 166"/>
                <a:gd name="T41" fmla="*/ 177 h 356"/>
                <a:gd name="T42" fmla="*/ 77 w 166"/>
                <a:gd name="T43" fmla="*/ 356 h 356"/>
                <a:gd name="T44" fmla="*/ 82 w 166"/>
                <a:gd name="T45" fmla="*/ 274 h 356"/>
                <a:gd name="T46" fmla="*/ 91 w 166"/>
                <a:gd name="T47" fmla="*/ 273 h 356"/>
                <a:gd name="T48" fmla="*/ 112 w 166"/>
                <a:gd name="T49" fmla="*/ 267 h 356"/>
                <a:gd name="T50" fmla="*/ 135 w 166"/>
                <a:gd name="T51" fmla="*/ 252 h 356"/>
                <a:gd name="T52" fmla="*/ 151 w 166"/>
                <a:gd name="T53" fmla="*/ 224 h 356"/>
                <a:gd name="T54" fmla="*/ 152 w 166"/>
                <a:gd name="T55" fmla="*/ 203 h 356"/>
                <a:gd name="T56" fmla="*/ 137 w 166"/>
                <a:gd name="T57" fmla="*/ 204 h 356"/>
                <a:gd name="T58" fmla="*/ 117 w 166"/>
                <a:gd name="T59" fmla="*/ 211 h 356"/>
                <a:gd name="T60" fmla="*/ 97 w 166"/>
                <a:gd name="T61" fmla="*/ 231 h 356"/>
                <a:gd name="T62" fmla="*/ 82 w 166"/>
                <a:gd name="T63" fmla="*/ 267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>
                <a:gd name="T0" fmla="*/ 43 w 92"/>
                <a:gd name="T1" fmla="*/ 162 h 210"/>
                <a:gd name="T2" fmla="*/ 36 w 92"/>
                <a:gd name="T3" fmla="*/ 160 h 210"/>
                <a:gd name="T4" fmla="*/ 23 w 92"/>
                <a:gd name="T5" fmla="*/ 155 h 210"/>
                <a:gd name="T6" fmla="*/ 12 w 92"/>
                <a:gd name="T7" fmla="*/ 141 h 210"/>
                <a:gd name="T8" fmla="*/ 12 w 92"/>
                <a:gd name="T9" fmla="*/ 129 h 210"/>
                <a:gd name="T10" fmla="*/ 23 w 92"/>
                <a:gd name="T11" fmla="*/ 132 h 210"/>
                <a:gd name="T12" fmla="*/ 38 w 92"/>
                <a:gd name="T13" fmla="*/ 145 h 210"/>
                <a:gd name="T14" fmla="*/ 43 w 92"/>
                <a:gd name="T15" fmla="*/ 108 h 210"/>
                <a:gd name="T16" fmla="*/ 35 w 92"/>
                <a:gd name="T17" fmla="*/ 106 h 210"/>
                <a:gd name="T18" fmla="*/ 20 w 92"/>
                <a:gd name="T19" fmla="*/ 101 h 210"/>
                <a:gd name="T20" fmla="*/ 7 w 92"/>
                <a:gd name="T21" fmla="*/ 83 h 210"/>
                <a:gd name="T22" fmla="*/ 7 w 92"/>
                <a:gd name="T23" fmla="*/ 70 h 210"/>
                <a:gd name="T24" fmla="*/ 17 w 92"/>
                <a:gd name="T25" fmla="*/ 71 h 210"/>
                <a:gd name="T26" fmla="*/ 31 w 92"/>
                <a:gd name="T27" fmla="*/ 81 h 210"/>
                <a:gd name="T28" fmla="*/ 43 w 92"/>
                <a:gd name="T29" fmla="*/ 105 h 210"/>
                <a:gd name="T30" fmla="*/ 40 w 92"/>
                <a:gd name="T31" fmla="*/ 43 h 210"/>
                <a:gd name="T32" fmla="*/ 26 w 92"/>
                <a:gd name="T33" fmla="*/ 39 h 210"/>
                <a:gd name="T34" fmla="*/ 8 w 92"/>
                <a:gd name="T35" fmla="*/ 27 h 210"/>
                <a:gd name="T36" fmla="*/ 0 w 92"/>
                <a:gd name="T37" fmla="*/ 0 h 210"/>
                <a:gd name="T38" fmla="*/ 7 w 92"/>
                <a:gd name="T39" fmla="*/ 0 h 210"/>
                <a:gd name="T40" fmla="*/ 23 w 92"/>
                <a:gd name="T41" fmla="*/ 5 h 210"/>
                <a:gd name="T42" fmla="*/ 39 w 92"/>
                <a:gd name="T43" fmla="*/ 23 h 210"/>
                <a:gd name="T44" fmla="*/ 46 w 92"/>
                <a:gd name="T45" fmla="*/ 38 h 210"/>
                <a:gd name="T46" fmla="*/ 51 w 92"/>
                <a:gd name="T47" fmla="*/ 24 h 210"/>
                <a:gd name="T48" fmla="*/ 66 w 92"/>
                <a:gd name="T49" fmla="*/ 8 h 210"/>
                <a:gd name="T50" fmla="*/ 92 w 92"/>
                <a:gd name="T51" fmla="*/ 0 h 210"/>
                <a:gd name="T52" fmla="*/ 90 w 92"/>
                <a:gd name="T53" fmla="*/ 8 h 210"/>
                <a:gd name="T54" fmla="*/ 82 w 92"/>
                <a:gd name="T55" fmla="*/ 25 h 210"/>
                <a:gd name="T56" fmla="*/ 63 w 92"/>
                <a:gd name="T57" fmla="*/ 40 h 210"/>
                <a:gd name="T58" fmla="*/ 49 w 92"/>
                <a:gd name="T59" fmla="*/ 124 h 210"/>
                <a:gd name="T60" fmla="*/ 50 w 92"/>
                <a:gd name="T61" fmla="*/ 116 h 210"/>
                <a:gd name="T62" fmla="*/ 59 w 92"/>
                <a:gd name="T63" fmla="*/ 100 h 210"/>
                <a:gd name="T64" fmla="*/ 81 w 92"/>
                <a:gd name="T65" fmla="*/ 92 h 210"/>
                <a:gd name="T66" fmla="*/ 80 w 92"/>
                <a:gd name="T67" fmla="*/ 98 h 210"/>
                <a:gd name="T68" fmla="*/ 73 w 92"/>
                <a:gd name="T69" fmla="*/ 114 h 210"/>
                <a:gd name="T70" fmla="*/ 59 w 92"/>
                <a:gd name="T71" fmla="*/ 127 h 210"/>
                <a:gd name="T72" fmla="*/ 49 w 92"/>
                <a:gd name="T7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>
                <a:gd name="T0" fmla="*/ 61 w 128"/>
                <a:gd name="T1" fmla="*/ 225 h 292"/>
                <a:gd name="T2" fmla="*/ 54 w 128"/>
                <a:gd name="T3" fmla="*/ 225 h 292"/>
                <a:gd name="T4" fmla="*/ 38 w 128"/>
                <a:gd name="T5" fmla="*/ 219 h 292"/>
                <a:gd name="T6" fmla="*/ 23 w 128"/>
                <a:gd name="T7" fmla="*/ 206 h 292"/>
                <a:gd name="T8" fmla="*/ 15 w 128"/>
                <a:gd name="T9" fmla="*/ 180 h 292"/>
                <a:gd name="T10" fmla="*/ 23 w 128"/>
                <a:gd name="T11" fmla="*/ 180 h 292"/>
                <a:gd name="T12" fmla="*/ 38 w 128"/>
                <a:gd name="T13" fmla="*/ 186 h 292"/>
                <a:gd name="T14" fmla="*/ 54 w 128"/>
                <a:gd name="T15" fmla="*/ 205 h 292"/>
                <a:gd name="T16" fmla="*/ 61 w 128"/>
                <a:gd name="T17" fmla="*/ 151 h 292"/>
                <a:gd name="T18" fmla="*/ 52 w 128"/>
                <a:gd name="T19" fmla="*/ 149 h 292"/>
                <a:gd name="T20" fmla="*/ 34 w 128"/>
                <a:gd name="T21" fmla="*/ 144 h 292"/>
                <a:gd name="T22" fmla="*/ 16 w 128"/>
                <a:gd name="T23" fmla="*/ 128 h 292"/>
                <a:gd name="T24" fmla="*/ 8 w 128"/>
                <a:gd name="T25" fmla="*/ 98 h 292"/>
                <a:gd name="T26" fmla="*/ 15 w 128"/>
                <a:gd name="T27" fmla="*/ 97 h 292"/>
                <a:gd name="T28" fmla="*/ 29 w 128"/>
                <a:gd name="T29" fmla="*/ 101 h 292"/>
                <a:gd name="T30" fmla="*/ 47 w 128"/>
                <a:gd name="T31" fmla="*/ 116 h 292"/>
                <a:gd name="T32" fmla="*/ 61 w 128"/>
                <a:gd name="T33" fmla="*/ 147 h 292"/>
                <a:gd name="T34" fmla="*/ 58 w 128"/>
                <a:gd name="T35" fmla="*/ 60 h 292"/>
                <a:gd name="T36" fmla="*/ 44 w 128"/>
                <a:gd name="T37" fmla="*/ 58 h 292"/>
                <a:gd name="T38" fmla="*/ 25 w 128"/>
                <a:gd name="T39" fmla="*/ 50 h 292"/>
                <a:gd name="T40" fmla="*/ 8 w 128"/>
                <a:gd name="T41" fmla="*/ 32 h 292"/>
                <a:gd name="T42" fmla="*/ 0 w 128"/>
                <a:gd name="T43" fmla="*/ 0 h 292"/>
                <a:gd name="T44" fmla="*/ 8 w 128"/>
                <a:gd name="T45" fmla="*/ 0 h 292"/>
                <a:gd name="T46" fmla="*/ 27 w 128"/>
                <a:gd name="T47" fmla="*/ 5 h 292"/>
                <a:gd name="T48" fmla="*/ 48 w 128"/>
                <a:gd name="T49" fmla="*/ 21 h 292"/>
                <a:gd name="T50" fmla="*/ 65 w 128"/>
                <a:gd name="T51" fmla="*/ 56 h 292"/>
                <a:gd name="T52" fmla="*/ 66 w 128"/>
                <a:gd name="T53" fmla="*/ 48 h 292"/>
                <a:gd name="T54" fmla="*/ 77 w 128"/>
                <a:gd name="T55" fmla="*/ 28 h 292"/>
                <a:gd name="T56" fmla="*/ 96 w 128"/>
                <a:gd name="T57" fmla="*/ 9 h 292"/>
                <a:gd name="T58" fmla="*/ 128 w 128"/>
                <a:gd name="T59" fmla="*/ 0 h 292"/>
                <a:gd name="T60" fmla="*/ 127 w 128"/>
                <a:gd name="T61" fmla="*/ 9 h 292"/>
                <a:gd name="T62" fmla="*/ 119 w 128"/>
                <a:gd name="T63" fmla="*/ 31 h 292"/>
                <a:gd name="T64" fmla="*/ 101 w 128"/>
                <a:gd name="T65" fmla="*/ 51 h 292"/>
                <a:gd name="T66" fmla="*/ 67 w 128"/>
                <a:gd name="T67" fmla="*/ 60 h 292"/>
                <a:gd name="T68" fmla="*/ 69 w 128"/>
                <a:gd name="T69" fmla="*/ 170 h 292"/>
                <a:gd name="T70" fmla="*/ 73 w 128"/>
                <a:gd name="T71" fmla="*/ 155 h 292"/>
                <a:gd name="T72" fmla="*/ 86 w 128"/>
                <a:gd name="T73" fmla="*/ 136 h 292"/>
                <a:gd name="T74" fmla="*/ 113 w 128"/>
                <a:gd name="T75" fmla="*/ 128 h 292"/>
                <a:gd name="T76" fmla="*/ 112 w 128"/>
                <a:gd name="T77" fmla="*/ 136 h 292"/>
                <a:gd name="T78" fmla="*/ 105 w 128"/>
                <a:gd name="T79" fmla="*/ 153 h 292"/>
                <a:gd name="T80" fmla="*/ 92 w 128"/>
                <a:gd name="T81" fmla="*/ 172 h 292"/>
                <a:gd name="T82" fmla="*/ 67 w 128"/>
                <a:gd name="T83" fmla="*/ 180 h 292"/>
                <a:gd name="T84" fmla="*/ 61 w 128"/>
                <a:gd name="T85" fmla="*/ 29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>
                <a:gd name="T0" fmla="*/ 31 w 68"/>
                <a:gd name="T1" fmla="*/ 164 h 257"/>
                <a:gd name="T2" fmla="*/ 23 w 68"/>
                <a:gd name="T3" fmla="*/ 163 h 257"/>
                <a:gd name="T4" fmla="*/ 8 w 68"/>
                <a:gd name="T5" fmla="*/ 155 h 257"/>
                <a:gd name="T6" fmla="*/ 0 w 68"/>
                <a:gd name="T7" fmla="*/ 132 h 257"/>
                <a:gd name="T8" fmla="*/ 7 w 68"/>
                <a:gd name="T9" fmla="*/ 132 h 257"/>
                <a:gd name="T10" fmla="*/ 22 w 68"/>
                <a:gd name="T11" fmla="*/ 139 h 257"/>
                <a:gd name="T12" fmla="*/ 31 w 68"/>
                <a:gd name="T13" fmla="*/ 160 h 257"/>
                <a:gd name="T14" fmla="*/ 29 w 68"/>
                <a:gd name="T15" fmla="*/ 101 h 257"/>
                <a:gd name="T16" fmla="*/ 16 w 68"/>
                <a:gd name="T17" fmla="*/ 97 h 257"/>
                <a:gd name="T18" fmla="*/ 3 w 68"/>
                <a:gd name="T19" fmla="*/ 83 h 257"/>
                <a:gd name="T20" fmla="*/ 3 w 68"/>
                <a:gd name="T21" fmla="*/ 70 h 257"/>
                <a:gd name="T22" fmla="*/ 15 w 68"/>
                <a:gd name="T23" fmla="*/ 74 h 257"/>
                <a:gd name="T24" fmla="*/ 27 w 68"/>
                <a:gd name="T25" fmla="*/ 86 h 257"/>
                <a:gd name="T26" fmla="*/ 31 w 68"/>
                <a:gd name="T27" fmla="*/ 31 h 257"/>
                <a:gd name="T28" fmla="*/ 33 w 68"/>
                <a:gd name="T29" fmla="*/ 23 h 257"/>
                <a:gd name="T30" fmla="*/ 41 w 68"/>
                <a:gd name="T31" fmla="*/ 8 h 257"/>
                <a:gd name="T32" fmla="*/ 62 w 68"/>
                <a:gd name="T33" fmla="*/ 0 h 257"/>
                <a:gd name="T34" fmla="*/ 61 w 68"/>
                <a:gd name="T35" fmla="*/ 8 h 257"/>
                <a:gd name="T36" fmla="*/ 53 w 68"/>
                <a:gd name="T37" fmla="*/ 23 h 257"/>
                <a:gd name="T38" fmla="*/ 35 w 68"/>
                <a:gd name="T39" fmla="*/ 31 h 257"/>
                <a:gd name="T40" fmla="*/ 35 w 68"/>
                <a:gd name="T41" fmla="*/ 75 h 257"/>
                <a:gd name="T42" fmla="*/ 39 w 68"/>
                <a:gd name="T43" fmla="*/ 62 h 257"/>
                <a:gd name="T44" fmla="*/ 54 w 68"/>
                <a:gd name="T45" fmla="*/ 48 h 257"/>
                <a:gd name="T46" fmla="*/ 68 w 68"/>
                <a:gd name="T47" fmla="*/ 48 h 257"/>
                <a:gd name="T48" fmla="*/ 66 w 68"/>
                <a:gd name="T49" fmla="*/ 59 h 257"/>
                <a:gd name="T50" fmla="*/ 58 w 68"/>
                <a:gd name="T51" fmla="*/ 72 h 257"/>
                <a:gd name="T52" fmla="*/ 35 w 68"/>
                <a:gd name="T53" fmla="*/ 82 h 257"/>
                <a:gd name="T54" fmla="*/ 35 w 68"/>
                <a:gd name="T55" fmla="*/ 143 h 257"/>
                <a:gd name="T56" fmla="*/ 38 w 68"/>
                <a:gd name="T57" fmla="*/ 132 h 257"/>
                <a:gd name="T58" fmla="*/ 49 w 68"/>
                <a:gd name="T59" fmla="*/ 122 h 257"/>
                <a:gd name="T60" fmla="*/ 60 w 68"/>
                <a:gd name="T61" fmla="*/ 122 h 257"/>
                <a:gd name="T62" fmla="*/ 58 w 68"/>
                <a:gd name="T63" fmla="*/ 133 h 257"/>
                <a:gd name="T64" fmla="*/ 47 w 68"/>
                <a:gd name="T65" fmla="*/ 144 h 257"/>
                <a:gd name="T66" fmla="*/ 35 w 68"/>
                <a:gd name="T67" fmla="*/ 257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>
                <a:gd name="T0" fmla="*/ 52 w 111"/>
                <a:gd name="T1" fmla="*/ 272 h 425"/>
                <a:gd name="T2" fmla="*/ 44 w 111"/>
                <a:gd name="T3" fmla="*/ 270 h 425"/>
                <a:gd name="T4" fmla="*/ 26 w 111"/>
                <a:gd name="T5" fmla="*/ 265 h 425"/>
                <a:gd name="T6" fmla="*/ 8 w 111"/>
                <a:gd name="T7" fmla="*/ 249 h 425"/>
                <a:gd name="T8" fmla="*/ 0 w 111"/>
                <a:gd name="T9" fmla="*/ 219 h 425"/>
                <a:gd name="T10" fmla="*/ 8 w 111"/>
                <a:gd name="T11" fmla="*/ 219 h 425"/>
                <a:gd name="T12" fmla="*/ 25 w 111"/>
                <a:gd name="T13" fmla="*/ 223 h 425"/>
                <a:gd name="T14" fmla="*/ 41 w 111"/>
                <a:gd name="T15" fmla="*/ 235 h 425"/>
                <a:gd name="T16" fmla="*/ 52 w 111"/>
                <a:gd name="T17" fmla="*/ 265 h 425"/>
                <a:gd name="T18" fmla="*/ 50 w 111"/>
                <a:gd name="T19" fmla="*/ 168 h 425"/>
                <a:gd name="T20" fmla="*/ 35 w 111"/>
                <a:gd name="T21" fmla="*/ 165 h 425"/>
                <a:gd name="T22" fmla="*/ 17 w 111"/>
                <a:gd name="T23" fmla="*/ 156 h 425"/>
                <a:gd name="T24" fmla="*/ 3 w 111"/>
                <a:gd name="T25" fmla="*/ 134 h 425"/>
                <a:gd name="T26" fmla="*/ 3 w 111"/>
                <a:gd name="T27" fmla="*/ 116 h 425"/>
                <a:gd name="T28" fmla="*/ 19 w 111"/>
                <a:gd name="T29" fmla="*/ 120 h 425"/>
                <a:gd name="T30" fmla="*/ 39 w 111"/>
                <a:gd name="T31" fmla="*/ 133 h 425"/>
                <a:gd name="T32" fmla="*/ 52 w 111"/>
                <a:gd name="T33" fmla="*/ 161 h 425"/>
                <a:gd name="T34" fmla="*/ 53 w 111"/>
                <a:gd name="T35" fmla="*/ 50 h 425"/>
                <a:gd name="T36" fmla="*/ 54 w 111"/>
                <a:gd name="T37" fmla="*/ 36 h 425"/>
                <a:gd name="T38" fmla="*/ 65 w 111"/>
                <a:gd name="T39" fmla="*/ 17 h 425"/>
                <a:gd name="T40" fmla="*/ 87 w 111"/>
                <a:gd name="T41" fmla="*/ 3 h 425"/>
                <a:gd name="T42" fmla="*/ 103 w 111"/>
                <a:gd name="T43" fmla="*/ 3 h 425"/>
                <a:gd name="T44" fmla="*/ 99 w 111"/>
                <a:gd name="T45" fmla="*/ 21 h 425"/>
                <a:gd name="T46" fmla="*/ 84 w 111"/>
                <a:gd name="T47" fmla="*/ 42 h 425"/>
                <a:gd name="T48" fmla="*/ 58 w 111"/>
                <a:gd name="T49" fmla="*/ 52 h 425"/>
                <a:gd name="T50" fmla="*/ 58 w 111"/>
                <a:gd name="T51" fmla="*/ 127 h 425"/>
                <a:gd name="T52" fmla="*/ 61 w 111"/>
                <a:gd name="T53" fmla="*/ 112 h 425"/>
                <a:gd name="T54" fmla="*/ 72 w 111"/>
                <a:gd name="T55" fmla="*/ 94 h 425"/>
                <a:gd name="T56" fmla="*/ 93 w 111"/>
                <a:gd name="T57" fmla="*/ 80 h 425"/>
                <a:gd name="T58" fmla="*/ 111 w 111"/>
                <a:gd name="T59" fmla="*/ 80 h 425"/>
                <a:gd name="T60" fmla="*/ 111 w 111"/>
                <a:gd name="T61" fmla="*/ 91 h 425"/>
                <a:gd name="T62" fmla="*/ 107 w 111"/>
                <a:gd name="T63" fmla="*/ 108 h 425"/>
                <a:gd name="T64" fmla="*/ 91 w 111"/>
                <a:gd name="T65" fmla="*/ 126 h 425"/>
                <a:gd name="T66" fmla="*/ 58 w 111"/>
                <a:gd name="T67" fmla="*/ 135 h 425"/>
                <a:gd name="T68" fmla="*/ 58 w 111"/>
                <a:gd name="T69" fmla="*/ 236 h 425"/>
                <a:gd name="T70" fmla="*/ 61 w 111"/>
                <a:gd name="T71" fmla="*/ 223 h 425"/>
                <a:gd name="T72" fmla="*/ 73 w 111"/>
                <a:gd name="T73" fmla="*/ 208 h 425"/>
                <a:gd name="T74" fmla="*/ 97 w 111"/>
                <a:gd name="T75" fmla="*/ 200 h 425"/>
                <a:gd name="T76" fmla="*/ 99 w 111"/>
                <a:gd name="T77" fmla="*/ 207 h 425"/>
                <a:gd name="T78" fmla="*/ 97 w 111"/>
                <a:gd name="T79" fmla="*/ 220 h 425"/>
                <a:gd name="T80" fmla="*/ 87 w 111"/>
                <a:gd name="T81" fmla="*/ 235 h 425"/>
                <a:gd name="T82" fmla="*/ 58 w 111"/>
                <a:gd name="T83" fmla="*/ 245 h 425"/>
                <a:gd name="T84" fmla="*/ 52 w 111"/>
                <a:gd name="T85" fmla="*/ 425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>
                <a:gd name="T0" fmla="*/ 52 w 100"/>
                <a:gd name="T1" fmla="*/ 176 h 228"/>
                <a:gd name="T2" fmla="*/ 59 w 100"/>
                <a:gd name="T3" fmla="*/ 176 h 228"/>
                <a:gd name="T4" fmla="*/ 74 w 100"/>
                <a:gd name="T5" fmla="*/ 169 h 228"/>
                <a:gd name="T6" fmla="*/ 86 w 100"/>
                <a:gd name="T7" fmla="*/ 154 h 228"/>
                <a:gd name="T8" fmla="*/ 86 w 100"/>
                <a:gd name="T9" fmla="*/ 141 h 228"/>
                <a:gd name="T10" fmla="*/ 74 w 100"/>
                <a:gd name="T11" fmla="*/ 143 h 228"/>
                <a:gd name="T12" fmla="*/ 58 w 100"/>
                <a:gd name="T13" fmla="*/ 158 h 228"/>
                <a:gd name="T14" fmla="*/ 52 w 100"/>
                <a:gd name="T15" fmla="*/ 118 h 228"/>
                <a:gd name="T16" fmla="*/ 61 w 100"/>
                <a:gd name="T17" fmla="*/ 116 h 228"/>
                <a:gd name="T18" fmla="*/ 78 w 100"/>
                <a:gd name="T19" fmla="*/ 110 h 228"/>
                <a:gd name="T20" fmla="*/ 92 w 100"/>
                <a:gd name="T21" fmla="*/ 92 h 228"/>
                <a:gd name="T22" fmla="*/ 92 w 100"/>
                <a:gd name="T23" fmla="*/ 77 h 228"/>
                <a:gd name="T24" fmla="*/ 81 w 100"/>
                <a:gd name="T25" fmla="*/ 79 h 228"/>
                <a:gd name="T26" fmla="*/ 65 w 100"/>
                <a:gd name="T27" fmla="*/ 88 h 228"/>
                <a:gd name="T28" fmla="*/ 52 w 100"/>
                <a:gd name="T29" fmla="*/ 115 h 228"/>
                <a:gd name="T30" fmla="*/ 55 w 100"/>
                <a:gd name="T31" fmla="*/ 48 h 228"/>
                <a:gd name="T32" fmla="*/ 67 w 100"/>
                <a:gd name="T33" fmla="*/ 45 h 228"/>
                <a:gd name="T34" fmla="*/ 85 w 100"/>
                <a:gd name="T35" fmla="*/ 37 h 228"/>
                <a:gd name="T36" fmla="*/ 97 w 100"/>
                <a:gd name="T37" fmla="*/ 17 h 228"/>
                <a:gd name="T38" fmla="*/ 97 w 100"/>
                <a:gd name="T39" fmla="*/ 0 h 228"/>
                <a:gd name="T40" fmla="*/ 83 w 100"/>
                <a:gd name="T41" fmla="*/ 3 h 228"/>
                <a:gd name="T42" fmla="*/ 65 w 100"/>
                <a:gd name="T43" fmla="*/ 14 h 228"/>
                <a:gd name="T44" fmla="*/ 50 w 100"/>
                <a:gd name="T45" fmla="*/ 45 h 228"/>
                <a:gd name="T46" fmla="*/ 47 w 100"/>
                <a:gd name="T47" fmla="*/ 35 h 228"/>
                <a:gd name="T48" fmla="*/ 38 w 100"/>
                <a:gd name="T49" fmla="*/ 18 h 228"/>
                <a:gd name="T50" fmla="*/ 16 w 100"/>
                <a:gd name="T51" fmla="*/ 3 h 228"/>
                <a:gd name="T52" fmla="*/ 1 w 100"/>
                <a:gd name="T53" fmla="*/ 3 h 228"/>
                <a:gd name="T54" fmla="*/ 5 w 100"/>
                <a:gd name="T55" fmla="*/ 19 h 228"/>
                <a:gd name="T56" fmla="*/ 19 w 100"/>
                <a:gd name="T57" fmla="*/ 38 h 228"/>
                <a:gd name="T58" fmla="*/ 47 w 100"/>
                <a:gd name="T59" fmla="*/ 48 h 228"/>
                <a:gd name="T60" fmla="*/ 47 w 100"/>
                <a:gd name="T61" fmla="*/ 132 h 228"/>
                <a:gd name="T62" fmla="*/ 42 w 100"/>
                <a:gd name="T63" fmla="*/ 118 h 228"/>
                <a:gd name="T64" fmla="*/ 25 w 100"/>
                <a:gd name="T65" fmla="*/ 103 h 228"/>
                <a:gd name="T66" fmla="*/ 12 w 100"/>
                <a:gd name="T67" fmla="*/ 103 h 228"/>
                <a:gd name="T68" fmla="*/ 16 w 100"/>
                <a:gd name="T69" fmla="*/ 116 h 228"/>
                <a:gd name="T70" fmla="*/ 25 w 100"/>
                <a:gd name="T71" fmla="*/ 132 h 228"/>
                <a:gd name="T72" fmla="*/ 47 w 100"/>
                <a:gd name="T73" fmla="*/ 141 h 228"/>
                <a:gd name="T74" fmla="*/ 52 w 100"/>
                <a:gd name="T75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>
                <a:gd name="T0" fmla="*/ 53 w 100"/>
                <a:gd name="T1" fmla="*/ 176 h 228"/>
                <a:gd name="T2" fmla="*/ 60 w 100"/>
                <a:gd name="T3" fmla="*/ 176 h 228"/>
                <a:gd name="T4" fmla="*/ 74 w 100"/>
                <a:gd name="T5" fmla="*/ 169 h 228"/>
                <a:gd name="T6" fmla="*/ 87 w 100"/>
                <a:gd name="T7" fmla="*/ 154 h 228"/>
                <a:gd name="T8" fmla="*/ 87 w 100"/>
                <a:gd name="T9" fmla="*/ 141 h 228"/>
                <a:gd name="T10" fmla="*/ 74 w 100"/>
                <a:gd name="T11" fmla="*/ 143 h 228"/>
                <a:gd name="T12" fmla="*/ 60 w 100"/>
                <a:gd name="T13" fmla="*/ 158 h 228"/>
                <a:gd name="T14" fmla="*/ 53 w 100"/>
                <a:gd name="T15" fmla="*/ 118 h 228"/>
                <a:gd name="T16" fmla="*/ 61 w 100"/>
                <a:gd name="T17" fmla="*/ 116 h 228"/>
                <a:gd name="T18" fmla="*/ 78 w 100"/>
                <a:gd name="T19" fmla="*/ 110 h 228"/>
                <a:gd name="T20" fmla="*/ 92 w 100"/>
                <a:gd name="T21" fmla="*/ 92 h 228"/>
                <a:gd name="T22" fmla="*/ 92 w 100"/>
                <a:gd name="T23" fmla="*/ 77 h 228"/>
                <a:gd name="T24" fmla="*/ 81 w 100"/>
                <a:gd name="T25" fmla="*/ 79 h 228"/>
                <a:gd name="T26" fmla="*/ 65 w 100"/>
                <a:gd name="T27" fmla="*/ 88 h 228"/>
                <a:gd name="T28" fmla="*/ 53 w 100"/>
                <a:gd name="T29" fmla="*/ 115 h 228"/>
                <a:gd name="T30" fmla="*/ 56 w 100"/>
                <a:gd name="T31" fmla="*/ 48 h 228"/>
                <a:gd name="T32" fmla="*/ 68 w 100"/>
                <a:gd name="T33" fmla="*/ 45 h 228"/>
                <a:gd name="T34" fmla="*/ 85 w 100"/>
                <a:gd name="T35" fmla="*/ 37 h 228"/>
                <a:gd name="T36" fmla="*/ 97 w 100"/>
                <a:gd name="T37" fmla="*/ 17 h 228"/>
                <a:gd name="T38" fmla="*/ 97 w 100"/>
                <a:gd name="T39" fmla="*/ 0 h 228"/>
                <a:gd name="T40" fmla="*/ 84 w 100"/>
                <a:gd name="T41" fmla="*/ 3 h 228"/>
                <a:gd name="T42" fmla="*/ 65 w 100"/>
                <a:gd name="T43" fmla="*/ 14 h 228"/>
                <a:gd name="T44" fmla="*/ 50 w 100"/>
                <a:gd name="T45" fmla="*/ 45 h 228"/>
                <a:gd name="T46" fmla="*/ 47 w 100"/>
                <a:gd name="T47" fmla="*/ 35 h 228"/>
                <a:gd name="T48" fmla="*/ 38 w 100"/>
                <a:gd name="T49" fmla="*/ 18 h 228"/>
                <a:gd name="T50" fmla="*/ 16 w 100"/>
                <a:gd name="T51" fmla="*/ 3 h 228"/>
                <a:gd name="T52" fmla="*/ 2 w 100"/>
                <a:gd name="T53" fmla="*/ 3 h 228"/>
                <a:gd name="T54" fmla="*/ 6 w 100"/>
                <a:gd name="T55" fmla="*/ 19 h 228"/>
                <a:gd name="T56" fmla="*/ 19 w 100"/>
                <a:gd name="T57" fmla="*/ 38 h 228"/>
                <a:gd name="T58" fmla="*/ 47 w 100"/>
                <a:gd name="T59" fmla="*/ 48 h 228"/>
                <a:gd name="T60" fmla="*/ 47 w 100"/>
                <a:gd name="T61" fmla="*/ 132 h 228"/>
                <a:gd name="T62" fmla="*/ 42 w 100"/>
                <a:gd name="T63" fmla="*/ 118 h 228"/>
                <a:gd name="T64" fmla="*/ 26 w 100"/>
                <a:gd name="T65" fmla="*/ 103 h 228"/>
                <a:gd name="T66" fmla="*/ 12 w 100"/>
                <a:gd name="T67" fmla="*/ 103 h 228"/>
                <a:gd name="T68" fmla="*/ 16 w 100"/>
                <a:gd name="T69" fmla="*/ 116 h 228"/>
                <a:gd name="T70" fmla="*/ 26 w 100"/>
                <a:gd name="T71" fmla="*/ 132 h 228"/>
                <a:gd name="T72" fmla="*/ 47 w 100"/>
                <a:gd name="T73" fmla="*/ 141 h 228"/>
                <a:gd name="T74" fmla="*/ 53 w 100"/>
                <a:gd name="T75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>
                <a:gd name="T0" fmla="*/ 93 w 175"/>
                <a:gd name="T1" fmla="*/ 309 h 402"/>
                <a:gd name="T2" fmla="*/ 101 w 175"/>
                <a:gd name="T3" fmla="*/ 309 h 402"/>
                <a:gd name="T4" fmla="*/ 118 w 175"/>
                <a:gd name="T5" fmla="*/ 304 h 402"/>
                <a:gd name="T6" fmla="*/ 138 w 175"/>
                <a:gd name="T7" fmla="*/ 292 h 402"/>
                <a:gd name="T8" fmla="*/ 152 w 175"/>
                <a:gd name="T9" fmla="*/ 266 h 402"/>
                <a:gd name="T10" fmla="*/ 152 w 175"/>
                <a:gd name="T11" fmla="*/ 247 h 402"/>
                <a:gd name="T12" fmla="*/ 138 w 175"/>
                <a:gd name="T13" fmla="*/ 250 h 402"/>
                <a:gd name="T14" fmla="*/ 120 w 175"/>
                <a:gd name="T15" fmla="*/ 259 h 402"/>
                <a:gd name="T16" fmla="*/ 99 w 175"/>
                <a:gd name="T17" fmla="*/ 285 h 402"/>
                <a:gd name="T18" fmla="*/ 93 w 175"/>
                <a:gd name="T19" fmla="*/ 207 h 402"/>
                <a:gd name="T20" fmla="*/ 102 w 175"/>
                <a:gd name="T21" fmla="*/ 205 h 402"/>
                <a:gd name="T22" fmla="*/ 122 w 175"/>
                <a:gd name="T23" fmla="*/ 200 h 402"/>
                <a:gd name="T24" fmla="*/ 147 w 175"/>
                <a:gd name="T25" fmla="*/ 185 h 402"/>
                <a:gd name="T26" fmla="*/ 163 w 175"/>
                <a:gd name="T27" fmla="*/ 155 h 402"/>
                <a:gd name="T28" fmla="*/ 163 w 175"/>
                <a:gd name="T29" fmla="*/ 134 h 402"/>
                <a:gd name="T30" fmla="*/ 149 w 175"/>
                <a:gd name="T31" fmla="*/ 135 h 402"/>
                <a:gd name="T32" fmla="*/ 129 w 175"/>
                <a:gd name="T33" fmla="*/ 142 h 402"/>
                <a:gd name="T34" fmla="*/ 107 w 175"/>
                <a:gd name="T35" fmla="*/ 162 h 402"/>
                <a:gd name="T36" fmla="*/ 93 w 175"/>
                <a:gd name="T37" fmla="*/ 201 h 402"/>
                <a:gd name="T38" fmla="*/ 95 w 175"/>
                <a:gd name="T39" fmla="*/ 83 h 402"/>
                <a:gd name="T40" fmla="*/ 110 w 175"/>
                <a:gd name="T41" fmla="*/ 81 h 402"/>
                <a:gd name="T42" fmla="*/ 134 w 175"/>
                <a:gd name="T43" fmla="*/ 73 h 402"/>
                <a:gd name="T44" fmla="*/ 157 w 175"/>
                <a:gd name="T45" fmla="*/ 54 h 402"/>
                <a:gd name="T46" fmla="*/ 174 w 175"/>
                <a:gd name="T47" fmla="*/ 23 h 402"/>
                <a:gd name="T48" fmla="*/ 174 w 175"/>
                <a:gd name="T49" fmla="*/ 0 h 402"/>
                <a:gd name="T50" fmla="*/ 157 w 175"/>
                <a:gd name="T51" fmla="*/ 2 h 402"/>
                <a:gd name="T52" fmla="*/ 133 w 175"/>
                <a:gd name="T53" fmla="*/ 10 h 402"/>
                <a:gd name="T54" fmla="*/ 107 w 175"/>
                <a:gd name="T55" fmla="*/ 33 h 402"/>
                <a:gd name="T56" fmla="*/ 87 w 175"/>
                <a:gd name="T57" fmla="*/ 77 h 402"/>
                <a:gd name="T58" fmla="*/ 85 w 175"/>
                <a:gd name="T59" fmla="*/ 68 h 402"/>
                <a:gd name="T60" fmla="*/ 75 w 175"/>
                <a:gd name="T61" fmla="*/ 46 h 402"/>
                <a:gd name="T62" fmla="*/ 55 w 175"/>
                <a:gd name="T63" fmla="*/ 21 h 402"/>
                <a:gd name="T64" fmla="*/ 22 w 175"/>
                <a:gd name="T65" fmla="*/ 3 h 402"/>
                <a:gd name="T66" fmla="*/ 1 w 175"/>
                <a:gd name="T67" fmla="*/ 3 h 402"/>
                <a:gd name="T68" fmla="*/ 4 w 175"/>
                <a:gd name="T69" fmla="*/ 18 h 402"/>
                <a:gd name="T70" fmla="*/ 12 w 175"/>
                <a:gd name="T71" fmla="*/ 42 h 402"/>
                <a:gd name="T72" fmla="*/ 31 w 175"/>
                <a:gd name="T73" fmla="*/ 65 h 402"/>
                <a:gd name="T74" fmla="*/ 62 w 175"/>
                <a:gd name="T75" fmla="*/ 81 h 402"/>
                <a:gd name="T76" fmla="*/ 82 w 175"/>
                <a:gd name="T77" fmla="*/ 238 h 402"/>
                <a:gd name="T78" fmla="*/ 80 w 175"/>
                <a:gd name="T79" fmla="*/ 228 h 402"/>
                <a:gd name="T80" fmla="*/ 72 w 175"/>
                <a:gd name="T81" fmla="*/ 207 h 402"/>
                <a:gd name="T82" fmla="*/ 55 w 175"/>
                <a:gd name="T83" fmla="*/ 185 h 402"/>
                <a:gd name="T84" fmla="*/ 21 w 175"/>
                <a:gd name="T85" fmla="*/ 176 h 402"/>
                <a:gd name="T86" fmla="*/ 22 w 175"/>
                <a:gd name="T87" fmla="*/ 185 h 402"/>
                <a:gd name="T88" fmla="*/ 28 w 175"/>
                <a:gd name="T89" fmla="*/ 205 h 402"/>
                <a:gd name="T90" fmla="*/ 41 w 175"/>
                <a:gd name="T91" fmla="*/ 230 h 402"/>
                <a:gd name="T92" fmla="*/ 66 w 175"/>
                <a:gd name="T93" fmla="*/ 246 h 402"/>
                <a:gd name="T94" fmla="*/ 82 w 175"/>
                <a:gd name="T95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>
                <a:gd name="T0" fmla="*/ 52 w 97"/>
                <a:gd name="T1" fmla="*/ 237 h 373"/>
                <a:gd name="T2" fmla="*/ 59 w 97"/>
                <a:gd name="T3" fmla="*/ 237 h 373"/>
                <a:gd name="T4" fmla="*/ 74 w 97"/>
                <a:gd name="T5" fmla="*/ 232 h 373"/>
                <a:gd name="T6" fmla="*/ 90 w 97"/>
                <a:gd name="T7" fmla="*/ 218 h 373"/>
                <a:gd name="T8" fmla="*/ 97 w 97"/>
                <a:gd name="T9" fmla="*/ 193 h 373"/>
                <a:gd name="T10" fmla="*/ 89 w 97"/>
                <a:gd name="T11" fmla="*/ 193 h 373"/>
                <a:gd name="T12" fmla="*/ 71 w 97"/>
                <a:gd name="T13" fmla="*/ 197 h 373"/>
                <a:gd name="T14" fmla="*/ 56 w 97"/>
                <a:gd name="T15" fmla="*/ 215 h 373"/>
                <a:gd name="T16" fmla="*/ 52 w 97"/>
                <a:gd name="T17" fmla="*/ 147 h 373"/>
                <a:gd name="T18" fmla="*/ 59 w 97"/>
                <a:gd name="T19" fmla="*/ 147 h 373"/>
                <a:gd name="T20" fmla="*/ 74 w 97"/>
                <a:gd name="T21" fmla="*/ 141 h 373"/>
                <a:gd name="T22" fmla="*/ 90 w 97"/>
                <a:gd name="T23" fmla="*/ 128 h 373"/>
                <a:gd name="T24" fmla="*/ 97 w 97"/>
                <a:gd name="T25" fmla="*/ 102 h 373"/>
                <a:gd name="T26" fmla="*/ 89 w 97"/>
                <a:gd name="T27" fmla="*/ 102 h 373"/>
                <a:gd name="T28" fmla="*/ 71 w 97"/>
                <a:gd name="T29" fmla="*/ 109 h 373"/>
                <a:gd name="T30" fmla="*/ 56 w 97"/>
                <a:gd name="T31" fmla="*/ 126 h 373"/>
                <a:gd name="T32" fmla="*/ 52 w 97"/>
                <a:gd name="T33" fmla="*/ 46 h 373"/>
                <a:gd name="T34" fmla="*/ 51 w 97"/>
                <a:gd name="T35" fmla="*/ 37 h 373"/>
                <a:gd name="T36" fmla="*/ 45 w 97"/>
                <a:gd name="T37" fmla="*/ 23 h 373"/>
                <a:gd name="T38" fmla="*/ 32 w 97"/>
                <a:gd name="T39" fmla="*/ 6 h 373"/>
                <a:gd name="T40" fmla="*/ 6 w 97"/>
                <a:gd name="T41" fmla="*/ 0 h 373"/>
                <a:gd name="T42" fmla="*/ 8 w 97"/>
                <a:gd name="T43" fmla="*/ 9 h 373"/>
                <a:gd name="T44" fmla="*/ 16 w 97"/>
                <a:gd name="T45" fmla="*/ 27 h 373"/>
                <a:gd name="T46" fmla="*/ 33 w 97"/>
                <a:gd name="T47" fmla="*/ 43 h 373"/>
                <a:gd name="T48" fmla="*/ 45 w 97"/>
                <a:gd name="T49" fmla="*/ 113 h 373"/>
                <a:gd name="T50" fmla="*/ 45 w 97"/>
                <a:gd name="T51" fmla="*/ 106 h 373"/>
                <a:gd name="T52" fmla="*/ 40 w 97"/>
                <a:gd name="T53" fmla="*/ 90 h 373"/>
                <a:gd name="T54" fmla="*/ 27 w 97"/>
                <a:gd name="T55" fmla="*/ 75 h 373"/>
                <a:gd name="T56" fmla="*/ 1 w 97"/>
                <a:gd name="T57" fmla="*/ 67 h 373"/>
                <a:gd name="T58" fmla="*/ 0 w 97"/>
                <a:gd name="T59" fmla="*/ 75 h 373"/>
                <a:gd name="T60" fmla="*/ 2 w 97"/>
                <a:gd name="T61" fmla="*/ 91 h 373"/>
                <a:gd name="T62" fmla="*/ 14 w 97"/>
                <a:gd name="T63" fmla="*/ 109 h 373"/>
                <a:gd name="T64" fmla="*/ 45 w 97"/>
                <a:gd name="T65" fmla="*/ 118 h 373"/>
                <a:gd name="T66" fmla="*/ 45 w 97"/>
                <a:gd name="T67" fmla="*/ 207 h 373"/>
                <a:gd name="T68" fmla="*/ 43 w 97"/>
                <a:gd name="T69" fmla="*/ 195 h 373"/>
                <a:gd name="T70" fmla="*/ 33 w 97"/>
                <a:gd name="T71" fmla="*/ 182 h 373"/>
                <a:gd name="T72" fmla="*/ 12 w 97"/>
                <a:gd name="T73" fmla="*/ 175 h 373"/>
                <a:gd name="T74" fmla="*/ 10 w 97"/>
                <a:gd name="T75" fmla="*/ 182 h 373"/>
                <a:gd name="T76" fmla="*/ 13 w 97"/>
                <a:gd name="T77" fmla="*/ 197 h 373"/>
                <a:gd name="T78" fmla="*/ 29 w 97"/>
                <a:gd name="T79" fmla="*/ 211 h 373"/>
                <a:gd name="T80" fmla="*/ 45 w 97"/>
                <a:gd name="T81" fmla="*/ 37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>
                <a:gd name="T0" fmla="*/ 51 w 97"/>
                <a:gd name="T1" fmla="*/ 237 h 373"/>
                <a:gd name="T2" fmla="*/ 60 w 97"/>
                <a:gd name="T3" fmla="*/ 237 h 373"/>
                <a:gd name="T4" fmla="*/ 74 w 97"/>
                <a:gd name="T5" fmla="*/ 232 h 373"/>
                <a:gd name="T6" fmla="*/ 91 w 97"/>
                <a:gd name="T7" fmla="*/ 218 h 373"/>
                <a:gd name="T8" fmla="*/ 97 w 97"/>
                <a:gd name="T9" fmla="*/ 193 h 373"/>
                <a:gd name="T10" fmla="*/ 89 w 97"/>
                <a:gd name="T11" fmla="*/ 193 h 373"/>
                <a:gd name="T12" fmla="*/ 72 w 97"/>
                <a:gd name="T13" fmla="*/ 197 h 373"/>
                <a:gd name="T14" fmla="*/ 55 w 97"/>
                <a:gd name="T15" fmla="*/ 215 h 373"/>
                <a:gd name="T16" fmla="*/ 51 w 97"/>
                <a:gd name="T17" fmla="*/ 147 h 373"/>
                <a:gd name="T18" fmla="*/ 60 w 97"/>
                <a:gd name="T19" fmla="*/ 147 h 373"/>
                <a:gd name="T20" fmla="*/ 74 w 97"/>
                <a:gd name="T21" fmla="*/ 141 h 373"/>
                <a:gd name="T22" fmla="*/ 91 w 97"/>
                <a:gd name="T23" fmla="*/ 128 h 373"/>
                <a:gd name="T24" fmla="*/ 97 w 97"/>
                <a:gd name="T25" fmla="*/ 102 h 373"/>
                <a:gd name="T26" fmla="*/ 89 w 97"/>
                <a:gd name="T27" fmla="*/ 102 h 373"/>
                <a:gd name="T28" fmla="*/ 72 w 97"/>
                <a:gd name="T29" fmla="*/ 109 h 373"/>
                <a:gd name="T30" fmla="*/ 55 w 97"/>
                <a:gd name="T31" fmla="*/ 126 h 373"/>
                <a:gd name="T32" fmla="*/ 51 w 97"/>
                <a:gd name="T33" fmla="*/ 46 h 373"/>
                <a:gd name="T34" fmla="*/ 51 w 97"/>
                <a:gd name="T35" fmla="*/ 37 h 373"/>
                <a:gd name="T36" fmla="*/ 46 w 97"/>
                <a:gd name="T37" fmla="*/ 23 h 373"/>
                <a:gd name="T38" fmla="*/ 33 w 97"/>
                <a:gd name="T39" fmla="*/ 6 h 373"/>
                <a:gd name="T40" fmla="*/ 7 w 97"/>
                <a:gd name="T41" fmla="*/ 0 h 373"/>
                <a:gd name="T42" fmla="*/ 8 w 97"/>
                <a:gd name="T43" fmla="*/ 9 h 373"/>
                <a:gd name="T44" fmla="*/ 16 w 97"/>
                <a:gd name="T45" fmla="*/ 27 h 373"/>
                <a:gd name="T46" fmla="*/ 34 w 97"/>
                <a:gd name="T47" fmla="*/ 43 h 373"/>
                <a:gd name="T48" fmla="*/ 46 w 97"/>
                <a:gd name="T49" fmla="*/ 113 h 373"/>
                <a:gd name="T50" fmla="*/ 46 w 97"/>
                <a:gd name="T51" fmla="*/ 106 h 373"/>
                <a:gd name="T52" fmla="*/ 41 w 97"/>
                <a:gd name="T53" fmla="*/ 90 h 373"/>
                <a:gd name="T54" fmla="*/ 27 w 97"/>
                <a:gd name="T55" fmla="*/ 75 h 373"/>
                <a:gd name="T56" fmla="*/ 0 w 97"/>
                <a:gd name="T57" fmla="*/ 67 h 373"/>
                <a:gd name="T58" fmla="*/ 0 w 97"/>
                <a:gd name="T59" fmla="*/ 75 h 373"/>
                <a:gd name="T60" fmla="*/ 3 w 97"/>
                <a:gd name="T61" fmla="*/ 91 h 373"/>
                <a:gd name="T62" fmla="*/ 15 w 97"/>
                <a:gd name="T63" fmla="*/ 109 h 373"/>
                <a:gd name="T64" fmla="*/ 46 w 97"/>
                <a:gd name="T65" fmla="*/ 118 h 373"/>
                <a:gd name="T66" fmla="*/ 46 w 97"/>
                <a:gd name="T67" fmla="*/ 207 h 373"/>
                <a:gd name="T68" fmla="*/ 43 w 97"/>
                <a:gd name="T69" fmla="*/ 195 h 373"/>
                <a:gd name="T70" fmla="*/ 34 w 97"/>
                <a:gd name="T71" fmla="*/ 182 h 373"/>
                <a:gd name="T72" fmla="*/ 12 w 97"/>
                <a:gd name="T73" fmla="*/ 175 h 373"/>
                <a:gd name="T74" fmla="*/ 11 w 97"/>
                <a:gd name="T75" fmla="*/ 182 h 373"/>
                <a:gd name="T76" fmla="*/ 14 w 97"/>
                <a:gd name="T77" fmla="*/ 197 h 373"/>
                <a:gd name="T78" fmla="*/ 30 w 97"/>
                <a:gd name="T79" fmla="*/ 211 h 373"/>
                <a:gd name="T80" fmla="*/ 46 w 97"/>
                <a:gd name="T81" fmla="*/ 37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9BD3E5"/>
                </a:solidFill>
              </a:endParaRPr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>
              <a:gd name="T0" fmla="*/ 4 w 5651"/>
              <a:gd name="T1" fmla="*/ 198 h 198"/>
              <a:gd name="T2" fmla="*/ 5651 w 5651"/>
              <a:gd name="T3" fmla="*/ 198 h 198"/>
              <a:gd name="T4" fmla="*/ 5646 w 5651"/>
              <a:gd name="T5" fmla="*/ 94 h 198"/>
              <a:gd name="T6" fmla="*/ 1491 w 5651"/>
              <a:gd name="T7" fmla="*/ 94 h 198"/>
              <a:gd name="T8" fmla="*/ 1343 w 5651"/>
              <a:gd name="T9" fmla="*/ 2 h 198"/>
              <a:gd name="T10" fmla="*/ 0 w 5651"/>
              <a:gd name="T11" fmla="*/ 0 h 198"/>
              <a:gd name="T12" fmla="*/ 4 w 5651"/>
              <a:gd name="T13" fmla="*/ 198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>
              <a:gd name="T0" fmla="*/ 0 w 5650"/>
              <a:gd name="T1" fmla="*/ 176 h 176"/>
              <a:gd name="T2" fmla="*/ 5650 w 5650"/>
              <a:gd name="T3" fmla="*/ 169 h 176"/>
              <a:gd name="T4" fmla="*/ 5646 w 5650"/>
              <a:gd name="T5" fmla="*/ 95 h 176"/>
              <a:gd name="T6" fmla="*/ 1478 w 5650"/>
              <a:gd name="T7" fmla="*/ 95 h 176"/>
              <a:gd name="T8" fmla="*/ 1317 w 5650"/>
              <a:gd name="T9" fmla="*/ 3 h 176"/>
              <a:gd name="T10" fmla="*/ 0 w 5650"/>
              <a:gd name="T11" fmla="*/ 0 h 176"/>
              <a:gd name="T12" fmla="*/ 0 w 5650"/>
              <a:gd name="T13" fmla="*/ 17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6838" y="74613"/>
            <a:ext cx="8956675" cy="179387"/>
          </a:xfrm>
          <a:custGeom>
            <a:avLst/>
            <a:gdLst>
              <a:gd name="T0" fmla="*/ 0 w 5639"/>
              <a:gd name="T1" fmla="*/ 0 h 113"/>
              <a:gd name="T2" fmla="*/ 5582 w 5639"/>
              <a:gd name="T3" fmla="*/ 0 h 113"/>
              <a:gd name="T4" fmla="*/ 5639 w 5639"/>
              <a:gd name="T5" fmla="*/ 45 h 113"/>
              <a:gd name="T6" fmla="*/ 5636 w 5639"/>
              <a:gd name="T7" fmla="*/ 113 h 113"/>
              <a:gd name="T8" fmla="*/ 0 w 5639"/>
              <a:gd name="T9" fmla="*/ 113 h 113"/>
              <a:gd name="T10" fmla="*/ 0 w 5639"/>
              <a:gd name="T11" fmla="*/ 0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>
              <a:gd name="T0" fmla="*/ 5446 w 5446"/>
              <a:gd name="T1" fmla="*/ 0 h 531"/>
              <a:gd name="T2" fmla="*/ 0 w 5446"/>
              <a:gd name="T3" fmla="*/ 0 h 531"/>
              <a:gd name="T4" fmla="*/ 2 w 5446"/>
              <a:gd name="T5" fmla="*/ 470 h 531"/>
              <a:gd name="T6" fmla="*/ 4078 w 5446"/>
              <a:gd name="T7" fmla="*/ 474 h 531"/>
              <a:gd name="T8" fmla="*/ 4178 w 5446"/>
              <a:gd name="T9" fmla="*/ 527 h 531"/>
              <a:gd name="T10" fmla="*/ 5446 w 5446"/>
              <a:gd name="T11" fmla="*/ 531 h 531"/>
              <a:gd name="T12" fmla="*/ 5446 w 5446"/>
              <a:gd name="T13" fmla="*/ 0 h 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>
              <a:gd name="T0" fmla="*/ 5446 w 5446"/>
              <a:gd name="T1" fmla="*/ 0 h 531"/>
              <a:gd name="T2" fmla="*/ 0 w 5446"/>
              <a:gd name="T3" fmla="*/ 0 h 531"/>
              <a:gd name="T4" fmla="*/ 2 w 5446"/>
              <a:gd name="T5" fmla="*/ 470 h 531"/>
              <a:gd name="T6" fmla="*/ 4078 w 5446"/>
              <a:gd name="T7" fmla="*/ 474 h 531"/>
              <a:gd name="T8" fmla="*/ 4178 w 5446"/>
              <a:gd name="T9" fmla="*/ 527 h 531"/>
              <a:gd name="T10" fmla="*/ 5446 w 5446"/>
              <a:gd name="T11" fmla="*/ 531 h 531"/>
              <a:gd name="T12" fmla="*/ 5446 w 5446"/>
              <a:gd name="T13" fmla="*/ 0 h 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>
              <a:gd name="T0" fmla="*/ 0 w 1358"/>
              <a:gd name="T1" fmla="*/ 2 h 33"/>
              <a:gd name="T2" fmla="*/ 1358 w 1358"/>
              <a:gd name="T3" fmla="*/ 0 h 33"/>
              <a:gd name="T4" fmla="*/ 1356 w 1358"/>
              <a:gd name="T5" fmla="*/ 32 h 33"/>
              <a:gd name="T6" fmla="*/ 60 w 1358"/>
              <a:gd name="T7" fmla="*/ 33 h 33"/>
              <a:gd name="T8" fmla="*/ 0 w 1358"/>
              <a:gd name="T9" fmla="*/ 2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9BD3E5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7643813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95288" y="1268413"/>
            <a:ext cx="8507412" cy="490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179388" y="6381750"/>
            <a:ext cx="1712912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563938" y="6308725"/>
            <a:ext cx="23114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05E859-B3F6-4639-86D6-F4FD49D27DF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/>
          </a:p>
        </p:txBody>
      </p:sp>
      <p:pic>
        <p:nvPicPr>
          <p:cNvPr id="1063" name="Picture 39" descr="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333375"/>
            <a:ext cx="1150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70A8DA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357DA9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600792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hyperlink" Target="http://smayli.ru/smile/transporta-956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hyperlink" Target="http://smayli.ru/smile/transporta-961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7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mayli.ru/smile/transporta-561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mayli.ru/smile/transporta-561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8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smayli.ru/smile/transporta-561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18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7.bin"/><Relationship Id="rId3" Type="http://schemas.openxmlformats.org/officeDocument/2006/relationships/image" Target="../media/image5.jpg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3.wmf"/><Relationship Id="rId4" Type="http://schemas.openxmlformats.org/officeDocument/2006/relationships/image" Target="../media/image1.jpeg"/><Relationship Id="rId9" Type="http://schemas.openxmlformats.org/officeDocument/2006/relationships/oleObject" Target="../embeddings/oleObject5.bin"/><Relationship Id="rId14" Type="http://schemas.openxmlformats.org/officeDocument/2006/relationships/image" Target="../media/image2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13.xml"/><Relationship Id="rId7" Type="http://schemas.openxmlformats.org/officeDocument/2006/relationships/slide" Target="slide19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8.xml"/><Relationship Id="rId4" Type="http://schemas.openxmlformats.org/officeDocument/2006/relationships/slide" Target="slide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mayli.ru/smile/transporta-956.html" TargetMode="External"/><Relationship Id="rId5" Type="http://schemas.openxmlformats.org/officeDocument/2006/relationships/image" Target="../media/image7.gif"/><Relationship Id="rId4" Type="http://schemas.openxmlformats.org/officeDocument/2006/relationships/hyperlink" Target="http://smayli.ru/smile/transporta-961.html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hyperlink" Target="http://smayli.ru/smile/transporta-956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hyperlink" Target="http://smayli.ru/smile/transporta-95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69" y="23329"/>
            <a:ext cx="9148169" cy="6857999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2F4B8ACC-6042-43E4-9C18-EF07E94F130A}"/>
                  </a:ext>
                </a:extLst>
              </p:cNvPr>
              <p:cNvSpPr txBox="1"/>
              <p:nvPr/>
            </p:nvSpPr>
            <p:spPr>
              <a:xfrm>
                <a:off x="0" y="72863"/>
                <a:ext cx="8922399" cy="13849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Министерство образования и науки Республики Башкортостан</m:t>
                      </m:r>
                    </m:oMath>
                  </m:oMathPara>
                </a14:m>
                <a:endParaRPr lang="ru-RU" b="0" i="1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ГБПОУ Уфимский многопрофильный профессиональный колледж </m:t>
                      </m:r>
                    </m:oMath>
                  </m:oMathPara>
                </a14:m>
                <a:endParaRPr lang="ru-RU" i="1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Центр непрерывного повышения профессионального </m:t>
                      </m:r>
                    </m:oMath>
                  </m:oMathPara>
                </a14:m>
                <a:endParaRPr lang="ru-RU" b="0" i="1" dirty="0" smtClean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мастерства педагогических работников </m:t>
                      </m:r>
                    </m:oMath>
                  </m:oMathPara>
                </a14:m>
                <a:endParaRPr lang="ru-RU" b="0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endParaRPr lang="ru-RU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F4B8ACC-6042-43E4-9C18-EF07E94F1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2863"/>
                <a:ext cx="8922399" cy="13849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BC600CD-FDBF-4D87-8557-CEB1377DF101}"/>
              </a:ext>
            </a:extLst>
          </p:cNvPr>
          <p:cNvSpPr txBox="1"/>
          <p:nvPr/>
        </p:nvSpPr>
        <p:spPr>
          <a:xfrm>
            <a:off x="1784603" y="2276872"/>
            <a:ext cx="59146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Тема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:  Задачи на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движение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и работу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7249E44-1583-4A44-A313-F0FEBFD22BC6}"/>
              </a:ext>
            </a:extLst>
          </p:cNvPr>
          <p:cNvSpPr txBox="1"/>
          <p:nvPr/>
        </p:nvSpPr>
        <p:spPr>
          <a:xfrm>
            <a:off x="4121270" y="4796640"/>
            <a:ext cx="45547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Ямилова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Г.Ф.,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член РМА РБ, учитель математики 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МБОУ СОШ с.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Карабашево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99" y="997009"/>
            <a:ext cx="1629576" cy="998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554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 bwMode="auto">
          <a:xfrm>
            <a:off x="1498107" y="3755606"/>
            <a:ext cx="360040" cy="443963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913649" y="3755606"/>
            <a:ext cx="360040" cy="443963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>
            <a:off x="1498107" y="4199569"/>
            <a:ext cx="5775582" cy="0"/>
          </a:xfrm>
          <a:prstGeom prst="lin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cap="flat" cmpd="sng" algn="ctr">
            <a:solidFill>
              <a:srgbClr val="05101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Равнобедренный треугольник 14"/>
          <p:cNvSpPr/>
          <p:nvPr/>
        </p:nvSpPr>
        <p:spPr bwMode="auto">
          <a:xfrm>
            <a:off x="1354091" y="3374552"/>
            <a:ext cx="648072" cy="380540"/>
          </a:xfrm>
          <a:prstGeom prst="triangl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 bwMode="auto">
          <a:xfrm>
            <a:off x="6769633" y="3374552"/>
            <a:ext cx="648072" cy="380540"/>
          </a:xfrm>
          <a:prstGeom prst="triangl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98107" y="3814937"/>
            <a:ext cx="360040" cy="3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13649" y="3814937"/>
            <a:ext cx="360040" cy="3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90395" y="4348023"/>
            <a:ext cx="1224136" cy="3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0 км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Левая фигурная скобка 20"/>
          <p:cNvSpPr/>
          <p:nvPr/>
        </p:nvSpPr>
        <p:spPr>
          <a:xfrm rot="16200000">
            <a:off x="3991595" y="1785532"/>
            <a:ext cx="788608" cy="5775584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0510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23" name="Picture 2" descr="Анимашки Транспорт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04550" y="3710187"/>
            <a:ext cx="936104" cy="48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3025" y="1340768"/>
            <a:ext cx="8849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Велосипедист выехал с постоянной скоростью из  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города А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  в город В, расстояние между которыми равно  70 км. На следующий день он отправился обратно со скоростью на 3 км/ч больше прежней. По дороге он сделал остановку на  3часа. В результате он затратил на обратный путь столько же времени, сколько на путь из А в </a:t>
            </a:r>
            <a:r>
              <a:rPr lang="ru-RU" dirty="0" err="1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скорость велосипедиста на пути из А в </a:t>
            </a:r>
            <a:r>
              <a:rPr lang="ru-RU" dirty="0" err="1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 Ответ дайте в км/ч.</a:t>
            </a:r>
          </a:p>
        </p:txBody>
      </p:sp>
    </p:spTree>
    <p:extLst>
      <p:ext uri="{BB962C8B-B14F-4D97-AF65-F5344CB8AC3E}">
        <p14:creationId xmlns:p14="http://schemas.microsoft.com/office/powerpoint/2010/main" val="188282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5723E-6 L -0.354 -0.003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8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-37340" y="-31358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184321"/>
              </p:ext>
            </p:extLst>
          </p:nvPr>
        </p:nvGraphicFramePr>
        <p:xfrm>
          <a:off x="525880" y="2677562"/>
          <a:ext cx="6535724" cy="193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3931"/>
                <a:gridCol w="1633931"/>
                <a:gridCol w="1633931"/>
                <a:gridCol w="1633931"/>
              </a:tblGrid>
              <a:tr h="651128">
                <a:tc>
                  <a:txBody>
                    <a:bodyPr/>
                    <a:lstStyle/>
                    <a:p>
                      <a:endParaRPr lang="ru-RU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n>
                            <a:noFill/>
                          </a:ln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ru-RU" sz="3200" dirty="0">
                        <a:ln>
                          <a:noFill/>
                        </a:ln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n>
                            <a:noFill/>
                          </a:ln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3200" dirty="0">
                        <a:ln>
                          <a:noFill/>
                        </a:ln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n>
                            <a:noFill/>
                          </a:ln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ru-RU" sz="3200" dirty="0">
                        <a:ln>
                          <a:noFill/>
                        </a:ln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ru-RU" b="1" dirty="0" smtClean="0">
                          <a:ln>
                            <a:noFill/>
                          </a:ln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 А в </a:t>
                      </a:r>
                      <a:r>
                        <a:rPr lang="ru-RU" b="1" dirty="0" err="1" smtClean="0">
                          <a:ln>
                            <a:noFill/>
                          </a:ln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en-US" b="1" dirty="0" smtClean="0">
                        <a:ln>
                          <a:noFill/>
                        </a:ln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1" dirty="0">
                        <a:ln>
                          <a:noFill/>
                        </a:ln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n>
                          <a:noFill/>
                        </a:ln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n>
                          <a:noFill/>
                        </a:ln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ln>
                          <a:noFill/>
                        </a:ln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ru-RU" b="1" dirty="0" smtClean="0">
                          <a:ln>
                            <a:noFill/>
                          </a:ln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 В</a:t>
                      </a:r>
                      <a:r>
                        <a:rPr lang="ru-RU" b="1" baseline="0" dirty="0" smtClean="0">
                          <a:ln>
                            <a:noFill/>
                          </a:ln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baseline="0" dirty="0" err="1" smtClean="0">
                          <a:ln>
                            <a:noFill/>
                          </a:ln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b="1" baseline="0" dirty="0" smtClean="0">
                          <a:ln>
                            <a:noFill/>
                          </a:ln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</a:t>
                      </a:r>
                      <a:endParaRPr lang="en-US" b="1" baseline="0" dirty="0" smtClean="0">
                        <a:ln>
                          <a:noFill/>
                        </a:ln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1" dirty="0">
                        <a:ln>
                          <a:noFill/>
                        </a:ln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n>
                          <a:noFill/>
                        </a:ln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n>
                          <a:noFill/>
                        </a:ln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ln>
                          <a:noFill/>
                        </a:ln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13381" y="2132856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Заполним таблицу</a:t>
            </a:r>
            <a:endParaRPr lang="ru-RU" sz="200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75691" y="40770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   70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85026" y="3397641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51013"/>
                </a:solidFill>
              </a:rPr>
              <a:t>70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4620361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Скорость из А в </a:t>
            </a:r>
            <a:r>
              <a:rPr lang="en-US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км/ч, из </a:t>
            </a:r>
            <a:r>
              <a:rPr lang="en-US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– (</a:t>
            </a:r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х+3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) км/ч</a:t>
            </a:r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288517" y="3406308"/>
            <a:ext cx="566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х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72493" y="4077072"/>
            <a:ext cx="999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51013"/>
                </a:solidFill>
              </a:rPr>
              <a:t>х</a:t>
            </a:r>
            <a:r>
              <a:rPr lang="ru-RU" b="1" dirty="0" smtClean="0">
                <a:solidFill>
                  <a:srgbClr val="051013"/>
                </a:solidFill>
              </a:rPr>
              <a:t>+3</a:t>
            </a:r>
            <a:endParaRPr lang="ru-RU" b="1" dirty="0">
              <a:solidFill>
                <a:srgbClr val="051013"/>
              </a:solidFill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668" y="4077072"/>
            <a:ext cx="523921" cy="550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7210125" y="4124951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51013"/>
                </a:solidFill>
              </a:rPr>
              <a:t>+</a:t>
            </a:r>
            <a:r>
              <a:rPr lang="ru-RU" b="1" dirty="0" smtClean="0">
                <a:solidFill>
                  <a:srgbClr val="051013"/>
                </a:solidFill>
              </a:rPr>
              <a:t>3   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5503555" y="3998873"/>
            <a:ext cx="2448272" cy="621488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 w="38100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1547342" y="5112882"/>
            <a:ext cx="2448272" cy="621488"/>
            <a:chOff x="5292080" y="2421525"/>
            <a:chExt cx="2448272" cy="621488"/>
          </a:xfrm>
        </p:grpSpPr>
        <p:pic>
          <p:nvPicPr>
            <p:cNvPr id="34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5843" y="2492896"/>
              <a:ext cx="523921" cy="5501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Прямоугольник 34"/>
            <p:cNvSpPr/>
            <p:nvPr/>
          </p:nvSpPr>
          <p:spPr>
            <a:xfrm>
              <a:off x="7012517" y="2583288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b="1" dirty="0">
                  <a:solidFill>
                    <a:srgbClr val="051013"/>
                  </a:solidFill>
                </a:rPr>
                <a:t>+3</a:t>
              </a:r>
            </a:p>
          </p:txBody>
        </p:sp>
        <p:sp>
          <p:nvSpPr>
            <p:cNvPr id="36" name="Прямоугольник 35"/>
            <p:cNvSpPr/>
            <p:nvPr/>
          </p:nvSpPr>
          <p:spPr bwMode="auto">
            <a:xfrm>
              <a:off x="5292080" y="2421525"/>
              <a:ext cx="2448272" cy="621488"/>
            </a:xfrm>
            <a:prstGeom prst="rect">
              <a:avLst/>
            </a:prstGeom>
            <a:noFill/>
            <a:ln w="57150">
              <a:solidFill>
                <a:schemeClr val="tx2">
                  <a:lumMod val="60000"/>
                  <a:lumOff val="40000"/>
                </a:schemeClr>
              </a:solidFill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 w="3810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785" y="3429962"/>
            <a:ext cx="324036" cy="54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Прямоугольник 31"/>
          <p:cNvSpPr/>
          <p:nvPr/>
        </p:nvSpPr>
        <p:spPr bwMode="auto">
          <a:xfrm>
            <a:off x="5515859" y="3397641"/>
            <a:ext cx="1720437" cy="57670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4855483" y="5126805"/>
            <a:ext cx="1720437" cy="576701"/>
            <a:chOff x="5292080" y="1844824"/>
            <a:chExt cx="1720437" cy="576701"/>
          </a:xfrm>
        </p:grpSpPr>
        <p:pic>
          <p:nvPicPr>
            <p:cNvPr id="41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152" y="1877145"/>
              <a:ext cx="324036" cy="544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2" name="Прямоугольник 41"/>
            <p:cNvSpPr/>
            <p:nvPr/>
          </p:nvSpPr>
          <p:spPr bwMode="auto">
            <a:xfrm>
              <a:off x="5292080" y="1844824"/>
              <a:ext cx="1720437" cy="576701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288517" y="5238960"/>
            <a:ext cx="269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=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1520" y="332656"/>
            <a:ext cx="87265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Велосипедист выехал с постоянной скоростью из  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города А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  в город В, расстояние между которыми равно  70 км. На следующий день он отправился обратно со скоростью на 3 км/ч больше прежней. По дороге он сделал остановку на  3часа. В результате он затратил на обратный путь столько же времени, сколько на путь из А в </a:t>
            </a:r>
            <a:r>
              <a:rPr lang="ru-RU" dirty="0" err="1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Найдите 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скорость велосипедиста на пути из А в </a:t>
            </a:r>
            <a:r>
              <a:rPr lang="ru-RU" dirty="0" err="1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 Ответ дайте в км/ч.</a:t>
            </a:r>
          </a:p>
        </p:txBody>
      </p:sp>
    </p:spTree>
    <p:extLst>
      <p:ext uri="{BB962C8B-B14F-4D97-AF65-F5344CB8AC3E}">
        <p14:creationId xmlns:p14="http://schemas.microsoft.com/office/powerpoint/2010/main" val="168093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0" grpId="0"/>
      <p:bldP spid="22" grpId="0"/>
      <p:bldP spid="26" grpId="0"/>
      <p:bldP spid="27" grpId="0" animBg="1"/>
      <p:bldP spid="32" grpId="0" animBg="1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-18670" y="-1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1916339" y="1253882"/>
            <a:ext cx="2880320" cy="786327"/>
            <a:chOff x="2555776" y="5370399"/>
            <a:chExt cx="2880320" cy="786327"/>
          </a:xfrm>
        </p:grpSpPr>
        <p:pic>
          <p:nvPicPr>
            <p:cNvPr id="25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5370399"/>
              <a:ext cx="468052" cy="786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3254152" y="5532729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051013"/>
                  </a:solidFill>
                </a:rPr>
                <a:t>=</a:t>
              </a:r>
              <a:r>
                <a:rPr lang="ru-RU" dirty="0" smtClean="0"/>
                <a:t> </a:t>
              </a:r>
              <a:endParaRPr lang="ru-RU" dirty="0"/>
            </a:p>
          </p:txBody>
        </p:sp>
        <p:pic>
          <p:nvPicPr>
            <p:cNvPr id="26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8208" y="5409545"/>
              <a:ext cx="674315" cy="7080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4492521" y="5516508"/>
              <a:ext cx="9435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051013"/>
                  </a:solidFill>
                  <a:latin typeface="Times New Roman" pitchFamily="18" charset="0"/>
                  <a:cs typeface="Times New Roman" pitchFamily="18" charset="0"/>
                </a:rPr>
                <a:t>+ 3</a:t>
              </a:r>
              <a:endParaRPr lang="ru-RU" sz="2400" b="1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816910" y="578745"/>
            <a:ext cx="5454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Решим уравнение:</a:t>
            </a:r>
            <a:endParaRPr lang="ru-RU" sz="240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704" y="2420888"/>
            <a:ext cx="518457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70(х + 3) = 70х + 3х(х+3),          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х≠0,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х+3≠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0 </a:t>
            </a:r>
          </a:p>
          <a:p>
            <a:endParaRPr lang="ru-RU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aseline="30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+3х – 70 = 0</a:t>
            </a:r>
          </a:p>
          <a:p>
            <a:r>
              <a:rPr lang="en-US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= 289</a:t>
            </a: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aseline="-25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= - 10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, х</a:t>
            </a:r>
            <a:r>
              <a:rPr lang="ru-RU" baseline="-250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Скорость велосипедиста число положительное, следовательно  скорость равна 7 км/ч.</a:t>
            </a:r>
          </a:p>
          <a:p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Ответ: 7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72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Задача № 3 </a:t>
            </a:r>
            <a:br>
              <a:rPr lang="ru-RU" sz="28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(на встречное движение)</a:t>
            </a:r>
            <a:endParaRPr lang="ru-RU" sz="1800" b="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2474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Расстояние между городами A и B равно 435 км. Из города A в город B со скоростью 60 км/ч выехал первый автомобиль, а через час после этого навстречу ему из города B выехал со скоростью 65 км/ч второй автомобиль. На каком расстоянии от города A автомобили встретятся? Ответ дайте в километрах.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683568" y="4005064"/>
            <a:ext cx="7560840" cy="0"/>
          </a:xfrm>
          <a:prstGeom prst="lin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rgbClr val="05101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Группа 9"/>
          <p:cNvGrpSpPr/>
          <p:nvPr/>
        </p:nvGrpSpPr>
        <p:grpSpPr>
          <a:xfrm>
            <a:off x="539552" y="2996952"/>
            <a:ext cx="648072" cy="1008112"/>
            <a:chOff x="539552" y="2996952"/>
            <a:chExt cx="648072" cy="1008112"/>
          </a:xfrm>
        </p:grpSpPr>
        <p:sp>
          <p:nvSpPr>
            <p:cNvPr id="8" name="Прямоугольник 7"/>
            <p:cNvSpPr/>
            <p:nvPr/>
          </p:nvSpPr>
          <p:spPr bwMode="auto">
            <a:xfrm>
              <a:off x="683568" y="3356992"/>
              <a:ext cx="360040" cy="648072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Равнобедренный треугольник 8"/>
            <p:cNvSpPr/>
            <p:nvPr/>
          </p:nvSpPr>
          <p:spPr bwMode="auto">
            <a:xfrm>
              <a:off x="539552" y="2996952"/>
              <a:ext cx="648072" cy="36004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7840555" y="2999735"/>
            <a:ext cx="648072" cy="1008112"/>
            <a:chOff x="539552" y="2996952"/>
            <a:chExt cx="648072" cy="1008112"/>
          </a:xfrm>
        </p:grpSpPr>
        <p:sp>
          <p:nvSpPr>
            <p:cNvPr id="12" name="Прямоугольник 11"/>
            <p:cNvSpPr/>
            <p:nvPr/>
          </p:nvSpPr>
          <p:spPr bwMode="auto">
            <a:xfrm>
              <a:off x="683568" y="3356992"/>
              <a:ext cx="360040" cy="648072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Равнобедренный треугольник 12"/>
            <p:cNvSpPr/>
            <p:nvPr/>
          </p:nvSpPr>
          <p:spPr bwMode="auto">
            <a:xfrm>
              <a:off x="539552" y="2996952"/>
              <a:ext cx="648072" cy="36004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4" name="Левая фигурная скобка 13"/>
          <p:cNvSpPr/>
          <p:nvPr/>
        </p:nvSpPr>
        <p:spPr bwMode="auto">
          <a:xfrm rot="16200000">
            <a:off x="4129002" y="502983"/>
            <a:ext cx="756085" cy="7675143"/>
          </a:xfrm>
          <a:prstGeom prst="leftBrace">
            <a:avLst/>
          </a:prstGeom>
          <a:noFill/>
          <a:ln>
            <a:solidFill>
              <a:srgbClr val="051013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51920" y="400784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435 км</a:t>
            </a:r>
            <a:endParaRPr lang="ru-RU" b="1" dirty="0">
              <a:solidFill>
                <a:srgbClr val="051013"/>
              </a:solidFill>
            </a:endParaRPr>
          </a:p>
        </p:txBody>
      </p:sp>
      <p:pic>
        <p:nvPicPr>
          <p:cNvPr id="16" name="Picture 4" descr="Анимашки Транспорт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94952">
            <a:off x="903689" y="3467097"/>
            <a:ext cx="936104" cy="67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Анимашки Транспорт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5048" flipH="1">
            <a:off x="7315825" y="3467096"/>
            <a:ext cx="936104" cy="67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19572" y="3383836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А</a:t>
            </a:r>
            <a:endParaRPr lang="ru-RU" sz="2000" b="1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20575" y="3330931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20000"/>
                    <a:lumOff val="80000"/>
                  </a:schemeClr>
                </a:solidFill>
              </a:rPr>
              <a:t>В</a:t>
            </a:r>
          </a:p>
        </p:txBody>
      </p:sp>
      <p:sp>
        <p:nvSpPr>
          <p:cNvPr id="20" name="Левая фигурная скобка 19"/>
          <p:cNvSpPr/>
          <p:nvPr/>
        </p:nvSpPr>
        <p:spPr bwMode="auto">
          <a:xfrm rot="5400000">
            <a:off x="1951534" y="1276585"/>
            <a:ext cx="618326" cy="3182449"/>
          </a:xfrm>
          <a:prstGeom prst="leftBrace">
            <a:avLst/>
          </a:prstGeom>
          <a:noFill/>
          <a:ln>
            <a:solidFill>
              <a:srgbClr val="051013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3768" y="2373980"/>
            <a:ext cx="583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?</a:t>
            </a:r>
            <a:endParaRPr lang="ru-RU" b="1" dirty="0">
              <a:solidFill>
                <a:srgbClr val="0510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3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8.67052E-7 L 0.23976 -0.00254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79" y="-1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4.72222E-6 -8.67052E-7 L -0.38264 -0.00254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32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86399"/>
              </p:ext>
            </p:extLst>
          </p:nvPr>
        </p:nvGraphicFramePr>
        <p:xfrm>
          <a:off x="834482" y="2551950"/>
          <a:ext cx="6096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ru-RU" sz="2000" baseline="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(км)</a:t>
                      </a:r>
                      <a:endParaRPr lang="ru-RU" sz="2000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sz="200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(км/ч)</a:t>
                      </a:r>
                      <a:endParaRPr lang="ru-RU" sz="2000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 (</a:t>
                      </a:r>
                      <a:r>
                        <a:rPr lang="ru-RU" sz="200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ч)</a:t>
                      </a:r>
                      <a:endParaRPr lang="ru-RU" sz="2000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32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из А</a:t>
                      </a:r>
                      <a:r>
                        <a:rPr lang="ru-RU" baseline="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 в </a:t>
                      </a:r>
                      <a:r>
                        <a:rPr lang="ru-RU" baseline="0" dirty="0" err="1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Встр</a:t>
                      </a:r>
                      <a:endParaRPr lang="ru-RU" dirty="0" smtClean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1 часть</a:t>
                      </a:r>
                    </a:p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2 часть</a:t>
                      </a:r>
                    </a:p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из </a:t>
                      </a:r>
                      <a:r>
                        <a:rPr lang="ru-RU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В</a:t>
                      </a:r>
                      <a:r>
                        <a:rPr lang="ru-RU" baseline="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в</a:t>
                      </a:r>
                      <a:r>
                        <a:rPr lang="ru-RU" baseline="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Встр</a:t>
                      </a:r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2665" y="198884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</a:rPr>
              <a:t>Заполним таблицу</a:t>
            </a:r>
            <a:endParaRPr lang="ru-RU" dirty="0">
              <a:solidFill>
                <a:srgbClr val="05101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9872" y="294077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60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2349" y="29749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60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2349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60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4341" y="42210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65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6634" y="4779092"/>
            <a:ext cx="8495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Вторую часть пути 1-й  автомобиль проехал за тоже время, что и  2-й автомобиль, это время обозначим за </a:t>
            </a:r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95504" y="42210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х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77264" y="35730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х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9510" y="2941834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1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52863" y="357048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60х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2863" y="422108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65х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635" y="5508692"/>
            <a:ext cx="8350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Расстояние между городами А и В равно 435 км  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246398" y="2456892"/>
            <a:ext cx="1287400" cy="2232248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11512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Расстояние между городами A и B равно 435 км. Из города A в город B со скоростью 60 км/ч выехал первый автомобиль, а через час после этого навстречу ему из города B выехал со скоростью 65 км/ч второй автомобиль. На каком расстоянии от города A автомобили встретятся? Ответ дайте в километрах.</a:t>
            </a:r>
          </a:p>
        </p:txBody>
      </p:sp>
    </p:spTree>
    <p:extLst>
      <p:ext uri="{BB962C8B-B14F-4D97-AF65-F5344CB8AC3E}">
        <p14:creationId xmlns:p14="http://schemas.microsoft.com/office/powerpoint/2010/main" val="253132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2540" y="-26321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13929"/>
              </p:ext>
            </p:extLst>
          </p:nvPr>
        </p:nvGraphicFramePr>
        <p:xfrm>
          <a:off x="683568" y="1412776"/>
          <a:ext cx="6096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29072"/>
                <a:gridCol w="1209328"/>
                <a:gridCol w="1219200"/>
                <a:gridCol w="1219200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ru-RU" sz="2000" baseline="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(км)</a:t>
                      </a:r>
                      <a:endParaRPr lang="ru-RU" sz="2000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sz="200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(км/ч)</a:t>
                      </a:r>
                      <a:endParaRPr lang="ru-RU" sz="2000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rgbClr val="05101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 (</a:t>
                      </a:r>
                      <a:r>
                        <a:rPr lang="ru-RU" sz="200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rgbClr val="05101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ч)</a:t>
                      </a:r>
                      <a:endParaRPr lang="ru-RU" sz="2000" dirty="0">
                        <a:ln>
                          <a:solidFill>
                            <a:srgbClr val="051013"/>
                          </a:solidFill>
                        </a:ln>
                        <a:solidFill>
                          <a:srgbClr val="05101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32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из А</a:t>
                      </a:r>
                      <a:r>
                        <a:rPr lang="ru-RU" baseline="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 в </a:t>
                      </a:r>
                      <a:r>
                        <a:rPr lang="ru-RU" baseline="0" dirty="0" err="1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Встр</a:t>
                      </a:r>
                      <a:endParaRPr lang="ru-RU" dirty="0" smtClean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1 часть</a:t>
                      </a:r>
                    </a:p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2 часть</a:t>
                      </a:r>
                    </a:p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из </a:t>
                      </a:r>
                      <a:r>
                        <a:rPr lang="ru-RU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В</a:t>
                      </a:r>
                      <a:r>
                        <a:rPr lang="ru-RU" baseline="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в</a:t>
                      </a:r>
                      <a:r>
                        <a:rPr lang="ru-RU" baseline="0" dirty="0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baseline="0" dirty="0" err="1" smtClean="0">
                          <a:ln>
                            <a:solidFill>
                              <a:srgbClr val="051013"/>
                            </a:solidFill>
                          </a:ln>
                          <a:solidFill>
                            <a:schemeClr val="tx2"/>
                          </a:solidFill>
                        </a:rPr>
                        <a:t>Встр</a:t>
                      </a:r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05101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08004" y="201303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60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13210" y="257250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60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13210" y="3068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65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68144" y="258262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х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8144" y="310432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х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8144" y="2013030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1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2639" y="3952603"/>
            <a:ext cx="8350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131840" y="1484784"/>
            <a:ext cx="1287400" cy="1987141"/>
            <a:chOff x="3131840" y="1484784"/>
            <a:chExt cx="1287400" cy="1987141"/>
          </a:xfrm>
        </p:grpSpPr>
        <p:sp>
          <p:nvSpPr>
            <p:cNvPr id="7" name="TextBox 6"/>
            <p:cNvSpPr txBox="1"/>
            <p:nvPr/>
          </p:nvSpPr>
          <p:spPr>
            <a:xfrm>
              <a:off x="3440021" y="2020505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51013"/>
                  </a:solidFill>
                </a:rPr>
                <a:t>60</a:t>
              </a:r>
              <a:endParaRPr lang="ru-RU" b="1" dirty="0">
                <a:solidFill>
                  <a:srgbClr val="051013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11128" y="2572502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51013"/>
                  </a:solidFill>
                </a:rPr>
                <a:t>60х</a:t>
              </a:r>
              <a:endParaRPr lang="ru-RU" b="1" dirty="0">
                <a:solidFill>
                  <a:srgbClr val="051013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78426" y="3102593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51013"/>
                  </a:solidFill>
                </a:rPr>
                <a:t>65х</a:t>
              </a:r>
              <a:endParaRPr lang="ru-RU" b="1" dirty="0">
                <a:solidFill>
                  <a:srgbClr val="051013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3131840" y="1484784"/>
              <a:ext cx="1254698" cy="1987141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11560" y="362836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Исходя из данного  условия составим уравнение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1560" y="3997698"/>
            <a:ext cx="5076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60 + 60х + 65х = 435</a:t>
            </a:r>
          </a:p>
          <a:p>
            <a:pPr algn="ctr"/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125х = 375</a:t>
            </a:r>
          </a:p>
          <a:p>
            <a:pPr algn="ctr"/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 = 3 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1560" y="4858174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Читаем вопрос задачи: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каком расстоянии от города A автомобили встретятся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Так как из города А вышел 1-й автомобиль, то определим какое расстояние он пройдет: 60 + 60*3 = 240 </a:t>
            </a: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                           Ответ: 240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6008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1388537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Два пешехода отправляются одновременно в одном направлении из одного и того же места на прогулку по аллее парка. Скорость первого на 1,5 км/ч больше скорости второго. Через сколько минут расстояние между пешеходами станет равным 300 метрам?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49566" y="404664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Задача №4 </a:t>
            </a:r>
          </a:p>
          <a:p>
            <a:pPr algn="ctr"/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(по прямой вдогонку)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 bwMode="auto">
          <a:xfrm>
            <a:off x="323528" y="3861048"/>
            <a:ext cx="8136904" cy="2088232"/>
          </a:xfrm>
          <a:prstGeom prst="lin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cap="flat" cmpd="sng" algn="ctr">
            <a:solidFill>
              <a:srgbClr val="05101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217865" y="4644041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метров = 0,3 километра</a:t>
            </a:r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C:\Users\user\AppData\Local\Microsoft\Windows\Temporary Internet Files\Content.IE5\34S8LVI2\MC90035131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450" y="5615970"/>
            <a:ext cx="676330" cy="83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user\AppData\Local\Microsoft\Windows\Temporary Internet Files\Content.IE5\34S8LVI2\MC90035131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411" y="5655753"/>
            <a:ext cx="825041" cy="101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Users\user\AppData\Local\Microsoft\Windows\Temporary Internet Files\Content.IE5\34S8LVI2\MC90035131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365104"/>
            <a:ext cx="885835" cy="108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C:\Users\user\AppData\Local\Microsoft\Windows\Temporary Internet Files\Content.IE5\34S8LVI2\MC90035131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447" y="4828707"/>
            <a:ext cx="825041" cy="101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animaciigif.ru/_ph/24/2/39842016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508" y="3757114"/>
            <a:ext cx="95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animaciigif.ru/_ph/24/2/39842016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336" y="3376114"/>
            <a:ext cx="95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animaciigif.ru/_ph/24/2/39842016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480048"/>
            <a:ext cx="95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animaciigif.ru/_ph/24/2/39842016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980" y="3861048"/>
            <a:ext cx="95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://animaciigif.ru/_ph/24/2/39842016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927" y="4153296"/>
            <a:ext cx="95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http://animaciigif.ru/_ph/24/2/39842016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267" y="4376838"/>
            <a:ext cx="95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http://animaciigif.ru/_ph/24/2/39842016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480" y="4955030"/>
            <a:ext cx="95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http://animaciigif.ru/_ph/24/2/39842016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187280"/>
            <a:ext cx="95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http://animaciigif.ru/_ph/24/2/398420169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522" y="5454516"/>
            <a:ext cx="952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&amp;Acy;&amp;ncy;&amp;icy;&amp;mcy;&amp;acy;&amp;shcy;&amp;kcy;&amp;icy; &amp;Pcy;&amp;ocy;&amp;gcy;&amp;ocy;&amp;dcy;&amp;acy;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714" y="3099047"/>
            <a:ext cx="728663" cy="76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8" descr="MANWALK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75517">
            <a:off x="51113" y="2828623"/>
            <a:ext cx="401638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28" descr="MANWALK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75517">
            <a:off x="340638" y="2797656"/>
            <a:ext cx="401638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 bwMode="auto">
          <a:xfrm>
            <a:off x="3691508" y="4376838"/>
            <a:ext cx="2593514" cy="636535"/>
          </a:xfrm>
          <a:prstGeom prst="lin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28575" cap="flat" cmpd="sng" algn="ctr">
            <a:solidFill>
              <a:srgbClr val="05101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4644008" y="4274709"/>
            <a:ext cx="817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300 м</a:t>
            </a:r>
            <a:endParaRPr lang="ru-RU" b="1" dirty="0">
              <a:solidFill>
                <a:srgbClr val="0510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35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80000">
                                      <p:cBhvr>
                                        <p:cTn id="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00578E-6 L 0.34636 0.117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09" y="585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50289E-6 L 0.70087 0.24856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35" y="124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7643813" cy="1008112"/>
          </a:xfrm>
        </p:spPr>
        <p:txBody>
          <a:bodyPr/>
          <a:lstStyle/>
          <a:p>
            <a:r>
              <a:rPr lang="ru-RU" sz="1800" b="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Составим таблицу</a:t>
            </a:r>
            <a:endParaRPr lang="ru-RU" sz="1800" b="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073001"/>
              </p:ext>
            </p:extLst>
          </p:nvPr>
        </p:nvGraphicFramePr>
        <p:xfrm>
          <a:off x="827584" y="2846343"/>
          <a:ext cx="6096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51013"/>
                          </a:solidFill>
                        </a:rPr>
                        <a:t>S (</a:t>
                      </a:r>
                      <a:r>
                        <a:rPr lang="ru-RU" sz="2000" dirty="0" smtClean="0">
                          <a:solidFill>
                            <a:srgbClr val="051013"/>
                          </a:solidFill>
                        </a:rPr>
                        <a:t>км)</a:t>
                      </a:r>
                      <a:r>
                        <a:rPr lang="en-US" sz="2000" dirty="0" smtClean="0">
                          <a:solidFill>
                            <a:srgbClr val="051013"/>
                          </a:solidFill>
                        </a:rPr>
                        <a:t> </a:t>
                      </a:r>
                      <a:endParaRPr lang="ru-RU" sz="2000" dirty="0"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51013"/>
                          </a:solidFill>
                        </a:rPr>
                        <a:t>v</a:t>
                      </a:r>
                      <a:r>
                        <a:rPr lang="ru-RU" sz="2000" dirty="0" smtClean="0">
                          <a:solidFill>
                            <a:srgbClr val="051013"/>
                          </a:solidFill>
                        </a:rPr>
                        <a:t>(км/ч)</a:t>
                      </a:r>
                      <a:endParaRPr lang="ru-RU" sz="2000" dirty="0"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51013"/>
                          </a:solidFill>
                        </a:rPr>
                        <a:t>t</a:t>
                      </a:r>
                      <a:r>
                        <a:rPr lang="ru-RU" sz="2000" dirty="0" smtClean="0">
                          <a:solidFill>
                            <a:srgbClr val="051013"/>
                          </a:solidFill>
                        </a:rPr>
                        <a:t>(ч)</a:t>
                      </a:r>
                      <a:endParaRPr lang="ru-RU" sz="2000" dirty="0"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ru-RU" sz="2000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пешеход</a:t>
                      </a:r>
                      <a:endParaRPr lang="ru-RU" sz="2000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sz="2000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пешеход</a:t>
                      </a:r>
                      <a:endParaRPr lang="ru-RU" sz="2000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4352018"/>
            <a:ext cx="86249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Скорость 2-го пешехода обозначим за  </a:t>
            </a:r>
            <a:r>
              <a:rPr lang="ru-RU" sz="2000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, тогда скорость второго равен </a:t>
            </a:r>
            <a:r>
              <a:rPr lang="ru-RU" sz="2000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х+1,5</a:t>
            </a:r>
            <a:endParaRPr lang="ru-RU" sz="2000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5951" y="326595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+1,5</a:t>
            </a:r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9977" y="3671864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8144" y="3671864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8144" y="3265955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27784" y="324433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+1,5)t</a:t>
            </a:r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27784" y="3671864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xt</a:t>
            </a:r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0083" y="4869160"/>
            <a:ext cx="2901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(х+1,5)</a:t>
            </a:r>
            <a:r>
              <a:rPr lang="en-US" sz="2000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t – </a:t>
            </a:r>
            <a:r>
              <a:rPr lang="en-US" sz="2000" b="1" dirty="0" err="1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xt</a:t>
            </a:r>
            <a:r>
              <a:rPr lang="en-US" sz="2000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= 0,3</a:t>
            </a:r>
            <a:endParaRPr lang="ru-RU" sz="2000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476672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Два пешехода отправляются одновременно в одном направлении из одного и того же места на прогулку по аллее парка. Скорость первого на 1,5 км/ч больше скорости второго. Через сколько минут расстояние между пешеходами станет равным 300 метрам?</a:t>
            </a:r>
          </a:p>
        </p:txBody>
      </p:sp>
    </p:spTree>
    <p:extLst>
      <p:ext uri="{BB962C8B-B14F-4D97-AF65-F5344CB8AC3E}">
        <p14:creationId xmlns:p14="http://schemas.microsoft.com/office/powerpoint/2010/main" val="370983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75656" y="1413825"/>
            <a:ext cx="646592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ешим данное уравнение</a:t>
            </a:r>
          </a:p>
          <a:p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(х + 1,5)</a:t>
            </a:r>
            <a:r>
              <a:rPr lang="en-US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- х</a:t>
            </a:r>
            <a:r>
              <a:rPr lang="en-US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= 0,3</a:t>
            </a:r>
            <a:endParaRPr lang="en-US" sz="2400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xt</a:t>
            </a:r>
            <a:r>
              <a:rPr lang="en-US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+ 1,5t – </a:t>
            </a:r>
            <a:r>
              <a:rPr lang="en-US" sz="2400" dirty="0" err="1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xt</a:t>
            </a:r>
            <a:r>
              <a:rPr lang="en-US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0,3</a:t>
            </a:r>
          </a:p>
          <a:p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1,5</a:t>
            </a:r>
            <a:r>
              <a:rPr lang="en-US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= 0,3</a:t>
            </a:r>
          </a:p>
          <a:p>
            <a:r>
              <a:rPr lang="en-US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0,</a:t>
            </a:r>
            <a:r>
              <a:rPr lang="en-US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0,2ч=12 минут</a:t>
            </a:r>
          </a:p>
          <a:p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Ответ: 12</a:t>
            </a:r>
            <a:r>
              <a:rPr lang="ru-RU" sz="2400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1352" y="980728"/>
            <a:ext cx="4342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(х+1,5)</a:t>
            </a:r>
            <a:r>
              <a:rPr lang="en-US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t – </a:t>
            </a:r>
            <a:r>
              <a:rPr lang="en-US" sz="2400" dirty="0" err="1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xt</a:t>
            </a:r>
            <a:r>
              <a:rPr lang="en-US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= 0,3</a:t>
            </a:r>
            <a:endParaRPr lang="ru-RU" sz="240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25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24744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Моторная лодка прошла против течения реки 255 км и вернулась в пункт отправления, затратив на обратный путь на 2часа меньше. Найдите скорость лодки в неподвижной воде, если скорость течения равна 1 км/ч. Ответ дайте в км/ч.</a:t>
            </a:r>
          </a:p>
        </p:txBody>
      </p:sp>
      <p:pic>
        <p:nvPicPr>
          <p:cNvPr id="15" name="Picture 20" descr="Анимашки Транспорт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1874" flipH="1">
            <a:off x="-167711" y="4825642"/>
            <a:ext cx="3141390" cy="88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 bwMode="auto">
          <a:xfrm flipV="1">
            <a:off x="1790708" y="3861049"/>
            <a:ext cx="6984776" cy="1800200"/>
          </a:xfrm>
          <a:prstGeom prst="line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57150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Левая фигурная скобка 19"/>
          <p:cNvSpPr/>
          <p:nvPr/>
        </p:nvSpPr>
        <p:spPr>
          <a:xfrm rot="15303505">
            <a:off x="4983943" y="1428642"/>
            <a:ext cx="671051" cy="7220023"/>
          </a:xfrm>
          <a:prstGeom prst="leftBrace">
            <a:avLst>
              <a:gd name="adj1" fmla="val 8333"/>
              <a:gd name="adj2" fmla="val 49780"/>
            </a:avLst>
          </a:prstGeom>
          <a:ln>
            <a:solidFill>
              <a:srgbClr val="0510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>
              <a:solidFill>
                <a:srgbClr val="05101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0885527">
            <a:off x="4680012" y="517702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</a:rPr>
              <a:t>255 км</a:t>
            </a:r>
            <a:endParaRPr lang="ru-RU" dirty="0">
              <a:solidFill>
                <a:srgbClr val="05101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81376" y="292813"/>
            <a:ext cx="30860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  Задача  №5</a:t>
            </a: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(на движение по воде)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62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7.30805E-7 L 0.69462 -0.242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22" y="-12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0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99158" y="3024251"/>
                <a:ext cx="6889700" cy="2246456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ru-RU" sz="5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 </a:t>
                </a:r>
                <a:r>
                  <a:rPr lang="en-US" sz="5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5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5400" b="1" dirty="0">
                            <a:solidFill>
                              <a:srgbClr val="FF000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5400" b="1" dirty="0">
                            <a:solidFill>
                              <a:srgbClr val="FF000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t</m:t>
                        </m:r>
                      </m:den>
                    </m:f>
                  </m:oMath>
                </a14:m>
                <a:endParaRPr lang="en-US" sz="5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5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ru-RU" sz="5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5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5400" b="1" dirty="0">
                            <a:solidFill>
                              <a:srgbClr val="FF000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S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5400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5400" b="1" dirty="0">
                            <a:solidFill>
                              <a:srgbClr val="FF000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ru-RU" sz="5400" b="1" dirty="0">
                            <a:solidFill>
                              <a:srgbClr val="FF000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9158" y="3024251"/>
                <a:ext cx="6889700" cy="2246456"/>
              </a:xfrm>
              <a:blipFill rotWithShape="1">
                <a:blip r:embed="rId3"/>
                <a:stretch>
                  <a:fillRect b="-409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51520" y="404664"/>
            <a:ext cx="8784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ru-RU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vt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S - это пройденный путь, или расстояние,</a:t>
            </a:r>
            <a:br>
              <a:rPr lang="ru-RU" sz="32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V – скорость движения,</a:t>
            </a:r>
            <a:br>
              <a:rPr lang="ru-RU" sz="32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t – время движения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723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24744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Моторная лодка прошла против течения реки 255 км и вернулась в пункт отправления, затратив на обратный путь на 2часа меньше. Найдите скорость лодки в неподвижной воде, если скорость течения равна 1 км/ч. Ответ дайте в км/ч.</a:t>
            </a:r>
          </a:p>
        </p:txBody>
      </p:sp>
      <p:pic>
        <p:nvPicPr>
          <p:cNvPr id="15" name="Picture 20" descr="Анимашки Транспорт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97671">
            <a:off x="6792932" y="3076413"/>
            <a:ext cx="3141390" cy="88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 bwMode="auto">
          <a:xfrm flipV="1">
            <a:off x="1763688" y="3861048"/>
            <a:ext cx="6984776" cy="1800200"/>
          </a:xfrm>
          <a:prstGeom prst="line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57150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Левая фигурная скобка 19"/>
          <p:cNvSpPr/>
          <p:nvPr/>
        </p:nvSpPr>
        <p:spPr>
          <a:xfrm rot="15303505">
            <a:off x="4983943" y="1428642"/>
            <a:ext cx="671051" cy="7220023"/>
          </a:xfrm>
          <a:prstGeom prst="leftBrace">
            <a:avLst>
              <a:gd name="adj1" fmla="val 8333"/>
              <a:gd name="adj2" fmla="val 49780"/>
            </a:avLst>
          </a:prstGeom>
          <a:ln>
            <a:solidFill>
              <a:srgbClr val="0510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>
              <a:solidFill>
                <a:srgbClr val="05101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0885527">
            <a:off x="4680012" y="517702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</a:rPr>
              <a:t>255 км</a:t>
            </a:r>
            <a:endParaRPr lang="ru-RU" dirty="0">
              <a:solidFill>
                <a:srgbClr val="0510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49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56337E-6 L -0.7375 0.2597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75" y="129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24744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Моторная лодка прошла против течения реки 255 км и вернулась в пункт отправления, затратив на обратный путь на 2часа меньше. Найдите скорость лодки в неподвижной воде, если скорость течения равна 1 км/ч. Ответ дайте в км/ч.</a:t>
            </a:r>
          </a:p>
        </p:txBody>
      </p:sp>
      <p:pic>
        <p:nvPicPr>
          <p:cNvPr id="15" name="Picture 20" descr="Анимашки Транспорт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0317" flipH="1">
            <a:off x="303784" y="4620376"/>
            <a:ext cx="3141390" cy="88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 bwMode="auto">
          <a:xfrm flipV="1">
            <a:off x="1763688" y="3861048"/>
            <a:ext cx="6984776" cy="1800200"/>
          </a:xfrm>
          <a:prstGeom prst="line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57150" cap="flat" cmpd="thinThick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Левая фигурная скобка 19"/>
          <p:cNvSpPr/>
          <p:nvPr/>
        </p:nvSpPr>
        <p:spPr>
          <a:xfrm rot="15303505">
            <a:off x="4983943" y="1428642"/>
            <a:ext cx="671051" cy="7220023"/>
          </a:xfrm>
          <a:prstGeom prst="leftBrace">
            <a:avLst>
              <a:gd name="adj1" fmla="val 8333"/>
              <a:gd name="adj2" fmla="val 49780"/>
            </a:avLst>
          </a:prstGeom>
          <a:ln>
            <a:solidFill>
              <a:srgbClr val="0510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>
              <a:solidFill>
                <a:srgbClr val="05101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0885527">
            <a:off x="4680012" y="517702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</a:rPr>
              <a:t>255 км</a:t>
            </a:r>
            <a:endParaRPr lang="ru-RU" dirty="0">
              <a:solidFill>
                <a:srgbClr val="05101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7953" y="2564904"/>
            <a:ext cx="7968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 течения скорость уменьшается на 1 км/ч,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.е.</a:t>
            </a:r>
          </a:p>
          <a:p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 -1) 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км/ч  -  скорость против течения </a:t>
            </a:r>
            <a:endParaRPr lang="ru-RU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2048074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</a:t>
            </a:r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км/ч  - скорость лодки в неподвижной воде,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7952" y="3231074"/>
            <a:ext cx="7968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течению скорость увеличивается  на 1 км/ч,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.е.</a:t>
            </a:r>
          </a:p>
          <a:p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 + 1) 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км/ч  -  скорость по течению </a:t>
            </a:r>
            <a:endParaRPr lang="ru-RU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39552" y="1268760"/>
            <a:ext cx="2061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Составим таблицу: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780623"/>
              </p:ext>
            </p:extLst>
          </p:nvPr>
        </p:nvGraphicFramePr>
        <p:xfrm>
          <a:off x="1907704" y="1803363"/>
          <a:ext cx="6096000" cy="1707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27072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S(</a:t>
                      </a:r>
                      <a:r>
                        <a:rPr lang="ru-RU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км)</a:t>
                      </a:r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ru-RU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(км/ч)</a:t>
                      </a:r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ru-RU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(ч)</a:t>
                      </a:r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течению</a:t>
                      </a:r>
                      <a:endParaRPr lang="en-US" b="1" dirty="0" smtClean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255</a:t>
                      </a:r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 </a:t>
                      </a:r>
                      <a:r>
                        <a:rPr lang="en-US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Против течения</a:t>
                      </a:r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255</a:t>
                      </a:r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baseline="0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 </a:t>
                      </a:r>
                      <a:r>
                        <a:rPr lang="ru-RU" b="1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276872"/>
            <a:ext cx="490594" cy="55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924944"/>
            <a:ext cx="483597" cy="548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1960" y="3473892"/>
            <a:ext cx="874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Т.к. на обратный путь лодка затратила времени меньше на 2 часа, </a:t>
            </a: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получим уравнение:</a:t>
            </a:r>
            <a:endParaRPr lang="ru-RU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2915816" y="3853577"/>
            <a:ext cx="2685209" cy="556890"/>
            <a:chOff x="1886791" y="4581128"/>
            <a:chExt cx="2685209" cy="556890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1800" y="4581128"/>
              <a:ext cx="490594" cy="5568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2398298" y="4674907"/>
              <a:ext cx="4455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ru-RU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6791" y="4589070"/>
              <a:ext cx="483597" cy="5489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3275856" y="4674907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chemeClr val="bg1">
                      <a:lumMod val="50000"/>
                    </a:schemeClr>
                  </a:solidFill>
                </a:rPr>
                <a:t>=  2</a:t>
              </a:r>
              <a:endParaRPr lang="ru-RU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13236" y="4410467"/>
            <a:ext cx="705678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255(х+1) – 255(х-1) = 2</a:t>
            </a:r>
            <a:r>
              <a:rPr lang="ru-RU" sz="1600" dirty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х-1≠</a:t>
            </a:r>
            <a:r>
              <a:rPr lang="ru-RU" sz="1600" dirty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r>
              <a:rPr lang="ru-RU" sz="16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х+1≠</a:t>
            </a:r>
            <a:r>
              <a:rPr lang="ru-RU" sz="1600" dirty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ru-RU" sz="1600" dirty="0" smtClean="0">
              <a:solidFill>
                <a:srgbClr val="0510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255х+255-255х+255=2(х-1)(х+1)</a:t>
            </a:r>
          </a:p>
          <a:p>
            <a:r>
              <a:rPr lang="ru-RU" sz="16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2х</a:t>
            </a:r>
            <a:r>
              <a:rPr lang="ru-RU" sz="1600" baseline="300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512 = 0</a:t>
            </a:r>
          </a:p>
          <a:p>
            <a:r>
              <a:rPr lang="ru-RU" sz="16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1600" baseline="-250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=16, х</a:t>
            </a:r>
            <a:r>
              <a:rPr lang="ru-RU" sz="1600" baseline="-250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6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- 16 </a:t>
            </a:r>
          </a:p>
          <a:p>
            <a:r>
              <a:rPr lang="ru-RU" sz="16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должна быть положительным числом, следовательно скорость лодки в неподвижной воде равна 16 км/ч.</a:t>
            </a:r>
          </a:p>
          <a:p>
            <a:r>
              <a:rPr lang="ru-RU" sz="1600" dirty="0" smtClean="0">
                <a:solidFill>
                  <a:srgbClr val="0510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Ответ: 16</a:t>
            </a:r>
          </a:p>
          <a:p>
            <a:endParaRPr lang="ru-RU" sz="1600" dirty="0" smtClean="0">
              <a:solidFill>
                <a:srgbClr val="0510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260648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Моторная лодка прошла против течения реки 255 км и вернулась в пункт отправления, затратив на обратный путь на 2часа меньше. Найдите скорость лодки в неподвижной воде, если скорость течения равна 1 км/ч. Ответ дайте в км/ч.</a:t>
            </a:r>
          </a:p>
        </p:txBody>
      </p:sp>
    </p:spTree>
    <p:extLst>
      <p:ext uri="{BB962C8B-B14F-4D97-AF65-F5344CB8AC3E}">
        <p14:creationId xmlns:p14="http://schemas.microsoft.com/office/powerpoint/2010/main" val="241242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Задача №6</a:t>
            </a:r>
            <a:br>
              <a:rPr lang="ru-RU" sz="28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(по замкнутой трассе)</a:t>
            </a:r>
            <a:endParaRPr lang="ru-RU" sz="1800" b="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082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Из одной точки круговой трассы, длина которой равна15 км, одновременно в одном направлении стартовали два автомобиля. Скорость первого автомобиля равна 60 км/ч, скорость второго равна 80 км/ч. Сколько минут с момента старта пройдет, прежде чем первый автомобиль будет опережать второй ровно на 1 круг? 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69048"/>
              </p:ext>
            </p:extLst>
          </p:nvPr>
        </p:nvGraphicFramePr>
        <p:xfrm>
          <a:off x="539550" y="2708920"/>
          <a:ext cx="6982016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5504"/>
                <a:gridCol w="1745504"/>
                <a:gridCol w="1745504"/>
                <a:gridCol w="174550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51013"/>
                          </a:solidFill>
                        </a:rPr>
                        <a:t>V</a:t>
                      </a:r>
                      <a:r>
                        <a:rPr lang="en-US" baseline="0" dirty="0" smtClean="0">
                          <a:solidFill>
                            <a:srgbClr val="051013"/>
                          </a:solidFill>
                        </a:rPr>
                        <a:t> (</a:t>
                      </a:r>
                      <a:r>
                        <a:rPr lang="ru-RU" baseline="0" dirty="0" smtClean="0">
                          <a:solidFill>
                            <a:srgbClr val="051013"/>
                          </a:solidFill>
                        </a:rPr>
                        <a:t>км/ч)</a:t>
                      </a:r>
                      <a:endParaRPr lang="ru-RU" dirty="0"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51013"/>
                          </a:solidFill>
                        </a:rPr>
                        <a:t>t (</a:t>
                      </a:r>
                      <a:r>
                        <a:rPr lang="ru-RU" dirty="0" smtClean="0">
                          <a:solidFill>
                            <a:srgbClr val="051013"/>
                          </a:solidFill>
                        </a:rPr>
                        <a:t>ч</a:t>
                      </a:r>
                      <a:r>
                        <a:rPr lang="en-US" dirty="0" smtClean="0">
                          <a:solidFill>
                            <a:srgbClr val="051013"/>
                          </a:solidFill>
                        </a:rPr>
                        <a:t>)</a:t>
                      </a:r>
                      <a:endParaRPr lang="ru-RU" dirty="0"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51013"/>
                          </a:solidFill>
                        </a:rPr>
                        <a:t>S (</a:t>
                      </a:r>
                      <a:r>
                        <a:rPr lang="ru-RU" dirty="0" smtClean="0">
                          <a:solidFill>
                            <a:srgbClr val="051013"/>
                          </a:solidFill>
                        </a:rPr>
                        <a:t>км</a:t>
                      </a:r>
                      <a:r>
                        <a:rPr lang="en-US" dirty="0" smtClean="0">
                          <a:solidFill>
                            <a:srgbClr val="051013"/>
                          </a:solidFill>
                        </a:rPr>
                        <a:t>)</a:t>
                      </a:r>
                      <a:endParaRPr lang="ru-RU" dirty="0">
                        <a:solidFill>
                          <a:srgbClr val="05101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ru-RU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автомобиль</a:t>
                      </a:r>
                      <a:endParaRPr lang="ru-RU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dirty="0" smtClean="0">
                          <a:solidFill>
                            <a:srgbClr val="05101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автомобиль</a:t>
                      </a:r>
                      <a:endParaRPr lang="ru-RU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5101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40050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71800" y="3102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</a:rPr>
              <a:t>60</a:t>
            </a:r>
            <a:endParaRPr lang="ru-RU" dirty="0">
              <a:solidFill>
                <a:srgbClr val="05101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1800" y="34717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51013"/>
                </a:solidFill>
              </a:rPr>
              <a:t>8</a:t>
            </a:r>
            <a:r>
              <a:rPr lang="ru-RU" dirty="0" smtClean="0">
                <a:solidFill>
                  <a:srgbClr val="051013"/>
                </a:solidFill>
              </a:rPr>
              <a:t>0</a:t>
            </a:r>
            <a:endParaRPr lang="ru-RU" dirty="0">
              <a:solidFill>
                <a:srgbClr val="051013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3832" y="4064959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Пусть  это время - </a:t>
            </a:r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95681" y="3106732"/>
            <a:ext cx="62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</a:rPr>
              <a:t>х</a:t>
            </a:r>
            <a:endParaRPr lang="ru-RU" dirty="0">
              <a:solidFill>
                <a:srgbClr val="051013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95681" y="3471788"/>
            <a:ext cx="62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</a:rPr>
              <a:t>х</a:t>
            </a:r>
            <a:endParaRPr lang="ru-RU" dirty="0">
              <a:solidFill>
                <a:srgbClr val="05101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09370" y="5220683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74132" y="3102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60х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74132" y="345650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0х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1094" y="4482019"/>
            <a:ext cx="5832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1 круг равен 15 км, следовательно:  80х-60х=15</a:t>
            </a:r>
          </a:p>
          <a:p>
            <a:endParaRPr lang="ru-RU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х=3/4 (ч)</a:t>
            </a:r>
          </a:p>
          <a:p>
            <a:endParaRPr lang="ru-RU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Переведем ¾ часа в минуты, получим 45 минут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8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Задача №7</a:t>
            </a:r>
            <a:br>
              <a:rPr lang="ru-RU" sz="28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нахождение средней скорости)</a:t>
            </a:r>
            <a:endParaRPr lang="ru-RU" sz="2800" b="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196752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Первые 190 км автомобиль ехал со скоростью 50 км/ч, следующие 180 км — со скоростью 90 км/ч, а затем 170 км — со скоростью 100 км/ч. Найдите среднюю скорость автомобиля на протяжении всего пути. Ответ дайте в км/ч.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 bwMode="auto">
          <a:xfrm>
            <a:off x="395536" y="4277703"/>
            <a:ext cx="8280920" cy="0"/>
          </a:xfrm>
          <a:prstGeom prst="line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57150" cap="flat" cmpd="sng" algn="ctr">
            <a:solidFill>
              <a:srgbClr val="05101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Левая фигурная скобка 9"/>
          <p:cNvSpPr/>
          <p:nvPr/>
        </p:nvSpPr>
        <p:spPr bwMode="auto">
          <a:xfrm rot="16200000">
            <a:off x="1673678" y="3068960"/>
            <a:ext cx="612068" cy="3168352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>
            <a:solidFill>
              <a:srgbClr val="051013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Левая фигурная скобка 10"/>
          <p:cNvSpPr/>
          <p:nvPr/>
        </p:nvSpPr>
        <p:spPr bwMode="auto">
          <a:xfrm rot="5400000">
            <a:off x="4690126" y="2539397"/>
            <a:ext cx="612068" cy="2864544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>
            <a:solidFill>
              <a:srgbClr val="C00000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Левая фигурная скобка 11"/>
          <p:cNvSpPr/>
          <p:nvPr/>
        </p:nvSpPr>
        <p:spPr bwMode="auto">
          <a:xfrm rot="16200000">
            <a:off x="7246410" y="3529124"/>
            <a:ext cx="612068" cy="2248024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>
            <a:solidFill>
              <a:srgbClr val="051013"/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83679" y="43278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190 км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0524" y="39585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180 км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48264" y="4293602"/>
            <a:ext cx="1585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170 км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2432" y="3688184"/>
            <a:ext cx="2024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51013"/>
                </a:solidFill>
              </a:rPr>
              <a:t>V=50 </a:t>
            </a:r>
            <a:r>
              <a:rPr lang="ru-RU" b="1" dirty="0" smtClean="0">
                <a:solidFill>
                  <a:srgbClr val="051013"/>
                </a:solidFill>
              </a:rPr>
              <a:t>км/ч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4464" y="3296303"/>
            <a:ext cx="2024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51013"/>
                </a:solidFill>
              </a:rPr>
              <a:t>V=</a:t>
            </a:r>
            <a:r>
              <a:rPr lang="ru-RU" b="1" dirty="0" smtClean="0">
                <a:solidFill>
                  <a:srgbClr val="051013"/>
                </a:solidFill>
              </a:rPr>
              <a:t>9</a:t>
            </a:r>
            <a:r>
              <a:rPr lang="en-US" b="1" dirty="0" smtClean="0">
                <a:solidFill>
                  <a:srgbClr val="051013"/>
                </a:solidFill>
              </a:rPr>
              <a:t>0 </a:t>
            </a:r>
            <a:r>
              <a:rPr lang="ru-RU" b="1" dirty="0" smtClean="0">
                <a:solidFill>
                  <a:srgbClr val="051013"/>
                </a:solidFill>
              </a:rPr>
              <a:t>км/ч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26696" y="3840584"/>
            <a:ext cx="2024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51013"/>
                </a:solidFill>
              </a:rPr>
              <a:t>V=</a:t>
            </a:r>
            <a:r>
              <a:rPr lang="ru-RU" b="1" dirty="0" smtClean="0">
                <a:solidFill>
                  <a:srgbClr val="051013"/>
                </a:solidFill>
              </a:rPr>
              <a:t>10</a:t>
            </a:r>
            <a:r>
              <a:rPr lang="en-US" b="1" dirty="0" smtClean="0">
                <a:solidFill>
                  <a:srgbClr val="051013"/>
                </a:solidFill>
              </a:rPr>
              <a:t>0 </a:t>
            </a:r>
            <a:r>
              <a:rPr lang="ru-RU" b="1" dirty="0" smtClean="0">
                <a:solidFill>
                  <a:srgbClr val="051013"/>
                </a:solidFill>
              </a:rPr>
              <a:t>км/ч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025503"/>
              </p:ext>
            </p:extLst>
          </p:nvPr>
        </p:nvGraphicFramePr>
        <p:xfrm>
          <a:off x="1379892" y="2191403"/>
          <a:ext cx="3009044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4" name="Формула" r:id="rId5" imgW="914400" imgH="469800" progId="Equation.3">
                  <p:embed/>
                </p:oleObj>
              </mc:Choice>
              <mc:Fallback>
                <p:oleObj name="Формула" r:id="rId5" imgW="914400" imgH="46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892" y="2191403"/>
                        <a:ext cx="3009044" cy="1104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083816"/>
              </p:ext>
            </p:extLst>
          </p:nvPr>
        </p:nvGraphicFramePr>
        <p:xfrm>
          <a:off x="441325" y="4718050"/>
          <a:ext cx="14144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5" name="Формула" r:id="rId7" imgW="914400" imgH="469800" progId="Equation.3">
                  <p:embed/>
                </p:oleObj>
              </mc:Choice>
              <mc:Fallback>
                <p:oleObj name="Формула" r:id="rId7" imgW="914400" imgH="469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4718050"/>
                        <a:ext cx="1414463" cy="719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900550"/>
              </p:ext>
            </p:extLst>
          </p:nvPr>
        </p:nvGraphicFramePr>
        <p:xfrm>
          <a:off x="4165600" y="4513263"/>
          <a:ext cx="1303338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6" name="Формула" r:id="rId9" imgW="838080" imgH="469800" progId="Equation.3">
                  <p:embed/>
                </p:oleObj>
              </mc:Choice>
              <mc:Fallback>
                <p:oleObj name="Формула" r:id="rId9" imgW="83808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600" y="4513263"/>
                        <a:ext cx="1303338" cy="727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685208"/>
              </p:ext>
            </p:extLst>
          </p:nvPr>
        </p:nvGraphicFramePr>
        <p:xfrm>
          <a:off x="6475413" y="4732338"/>
          <a:ext cx="1376362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7" name="Формула" r:id="rId11" imgW="914400" imgH="469800" progId="Equation.3">
                  <p:embed/>
                </p:oleObj>
              </mc:Choice>
              <mc:Fallback>
                <p:oleObj name="Формула" r:id="rId11" imgW="914400" imgH="469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5413" y="4732338"/>
                        <a:ext cx="1376362" cy="700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755575" y="5393780"/>
            <a:ext cx="6336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b="1" baseline="-25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общ</a:t>
            </a:r>
            <a:r>
              <a:rPr lang="en-US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=3</a:t>
            </a:r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,8 + 2 + 1,7 = 7,5(ч)    </a:t>
            </a:r>
            <a:r>
              <a:rPr lang="en-US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baseline="-25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общ</a:t>
            </a:r>
            <a:r>
              <a:rPr lang="en-US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190+180+170 = 540 (км)   </a:t>
            </a:r>
            <a:endParaRPr lang="ru-RU" b="1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628379"/>
              </p:ext>
            </p:extLst>
          </p:nvPr>
        </p:nvGraphicFramePr>
        <p:xfrm>
          <a:off x="2943472" y="5763112"/>
          <a:ext cx="1978950" cy="906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8" name="Формула" r:id="rId13" imgW="1016000" imgH="469900" progId="Equation.3">
                  <p:embed/>
                </p:oleObj>
              </mc:Choice>
              <mc:Fallback>
                <p:oleObj name="Формула" r:id="rId13" imgW="1016000" imgH="4699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472" y="5763112"/>
                        <a:ext cx="1978950" cy="9062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17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836712"/>
            <a:ext cx="8363272" cy="1930226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2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Задачи на работу  решаются с помощью одной-единственной формулы: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3075" name="Содержимое 5" descr="Работа равна произведению производительности и времени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9" y="2060575"/>
            <a:ext cx="3024832" cy="2447925"/>
          </a:xfrm>
        </p:spPr>
      </p:pic>
      <p:sp>
        <p:nvSpPr>
          <p:cNvPr id="7" name="Прямоугольник 6"/>
          <p:cNvSpPr/>
          <p:nvPr/>
        </p:nvSpPr>
        <p:spPr>
          <a:xfrm>
            <a:off x="3995936" y="2492375"/>
            <a:ext cx="4968553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A</a:t>
            </a:r>
            <a:r>
              <a:rPr lang="ru-RU" sz="2800" b="1" dirty="0">
                <a:solidFill>
                  <a:schemeClr val="tx2"/>
                </a:solidFill>
              </a:rPr>
              <a:t> — работа,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tx2"/>
                </a:solidFill>
              </a:rPr>
              <a:t>t</a:t>
            </a:r>
            <a:r>
              <a:rPr lang="ru-RU" sz="2800" b="1" dirty="0">
                <a:solidFill>
                  <a:schemeClr val="tx2"/>
                </a:solidFill>
              </a:rPr>
              <a:t> — время,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/>
                </a:solidFill>
              </a:rPr>
              <a:t>P</a:t>
            </a:r>
            <a:r>
              <a:rPr lang="ru-RU" sz="2800" b="1" dirty="0">
                <a:solidFill>
                  <a:schemeClr val="tx2"/>
                </a:solidFill>
              </a:rPr>
              <a:t> — </a:t>
            </a:r>
            <a:r>
              <a:rPr lang="ru-RU" sz="2800" b="1" dirty="0" smtClean="0">
                <a:solidFill>
                  <a:schemeClr val="tx2"/>
                </a:solidFill>
              </a:rPr>
              <a:t>производительность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9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46102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№  8</a:t>
            </a:r>
            <a:endParaRPr lang="ru-RU" dirty="0" smtClean="0">
              <a:solidFill>
                <a:schemeClr val="tx2"/>
              </a:solidFill>
            </a:endParaRPr>
          </a:p>
        </p:txBody>
      </p:sp>
      <p:pic>
        <p:nvPicPr>
          <p:cNvPr id="4" name="Рисунок 3" descr="http://matematikalegko.ru/wp-content/uploads/2013/03/2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492374"/>
            <a:ext cx="8137525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052736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dirty="0" smtClean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ru-RU" dirty="0" smtClean="0">
                <a:solidFill>
                  <a:srgbClr val="002060"/>
                </a:solidFill>
              </a:rPr>
              <a:t>Заказ </a:t>
            </a:r>
            <a:r>
              <a:rPr lang="ru-RU" dirty="0">
                <a:solidFill>
                  <a:srgbClr val="002060"/>
                </a:solidFill>
              </a:rPr>
              <a:t>на 240 деталей первый рабочий выполняет на 1 час быстрее, чем второй. Сколько деталей в час делает второй рабочий, если известно, что первый за час делает на 1 деталь больше?</a:t>
            </a:r>
          </a:p>
        </p:txBody>
      </p:sp>
    </p:spTree>
    <p:extLst>
      <p:ext uri="{BB962C8B-B14F-4D97-AF65-F5344CB8AC3E}">
        <p14:creationId xmlns:p14="http://schemas.microsoft.com/office/powerpoint/2010/main" val="68223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9676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5" descr="http://matematikalegko.ru/wp-content/uploads/2013/03/3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4" y="404665"/>
            <a:ext cx="2447677" cy="136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 descr="http://matematikalegko.ru/wp-content/uploads/2013/03/4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520" y="865288"/>
            <a:ext cx="4319588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43564" y="4148619"/>
            <a:ext cx="1426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158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№ 9</a:t>
            </a:r>
            <a:endParaRPr lang="ru-RU" dirty="0" smtClean="0">
              <a:solidFill>
                <a:srgbClr val="002060"/>
              </a:solidFill>
            </a:endParaRPr>
          </a:p>
        </p:txBody>
      </p:sp>
      <p:pic>
        <p:nvPicPr>
          <p:cNvPr id="6" name="Рисунок 5" descr="http://matematikalegko.ru/wp-content/uploads/2013/03/5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97200"/>
            <a:ext cx="82804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1124744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dirty="0">
                <a:solidFill>
                  <a:srgbClr val="002060"/>
                </a:solidFill>
              </a:rPr>
              <a:t>На изготовление 40 деталей первый рабочий затрачивает на 6 часов  меньше, чем второй рабочий на изготовление 70 таких же деталей. Известно, что первый рабочий за час делает на 3 детали больше, чем второй. Сколько деталей в час делает второй рабочий?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288" y="3645024"/>
            <a:ext cx="8507412" cy="252717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51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0" y="1"/>
            <a:ext cx="9144000" cy="6830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Рисунок 3" descr="http://matematikalegko.ru/wp-content/uploads/2013/03/6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24305"/>
            <a:ext cx="4967287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75656" y="4653136"/>
            <a:ext cx="2304256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Ответ: 7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4456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0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7643813" cy="868363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типами задач на движение являются следующие:</a:t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2204864"/>
            <a:ext cx="8507412" cy="3967336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движение по прямой (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навстречу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вдогонку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sldjump"/>
              </a:rPr>
              <a:t>с задержкой в пути),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движение по замкнутой трассе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sldjump"/>
              </a:rPr>
              <a:t>движение по воде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sldjump"/>
              </a:rPr>
              <a:t>среднюю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sldjump"/>
              </a:rPr>
              <a:t>скорость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6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№ 10</a:t>
            </a: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268760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dirty="0">
                <a:solidFill>
                  <a:srgbClr val="002060"/>
                </a:solidFill>
              </a:rPr>
              <a:t>Один мастер может выполнить заказ за 36 часов, а другой — за 12 часов. За сколько часов выполнят заказ оба мастера, работая вместе?</a:t>
            </a:r>
          </a:p>
        </p:txBody>
      </p:sp>
      <p:pic>
        <p:nvPicPr>
          <p:cNvPr id="7" name="Рисунок 6" descr="http://matematikalegko.ru/wp-content/uploads/2013/03/11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48880"/>
            <a:ext cx="2735758" cy="1860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99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№ 11</a:t>
            </a:r>
            <a:endParaRPr lang="ru-RU" dirty="0" smtClean="0">
              <a:solidFill>
                <a:srgbClr val="002060"/>
              </a:solidFill>
            </a:endParaRPr>
          </a:p>
        </p:txBody>
      </p:sp>
      <p:pic>
        <p:nvPicPr>
          <p:cNvPr id="5" name="Рисунок 4" descr="http://matematikalegko.ru/wp-content/uploads/2013/03/13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00" y="2708920"/>
            <a:ext cx="8137525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1196752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dirty="0">
                <a:solidFill>
                  <a:srgbClr val="002060"/>
                </a:solidFill>
              </a:rPr>
              <a:t>Петя и Ваня выполняют одинаковый тест. Петя отвечает за час на 12 вопросов теста, а Ваня — на 20. Они одновременно начали отвечать на вопросы теста, и Петя закончил свой тест позже Вани на 90 минут. Сколько вопросов содержит тест?</a:t>
            </a:r>
          </a:p>
        </p:txBody>
      </p:sp>
    </p:spTree>
    <p:extLst>
      <p:ext uri="{BB962C8B-B14F-4D97-AF65-F5344CB8AC3E}">
        <p14:creationId xmlns:p14="http://schemas.microsoft.com/office/powerpoint/2010/main" val="39870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Рисунок 3" descr="http://matematikalegko.ru/wp-content/uploads/2013/03/14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4510087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39752" y="3997986"/>
            <a:ext cx="21027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Ответ: 45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3819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622" y="1296416"/>
            <a:ext cx="962349" cy="842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55371" y="1428177"/>
            <a:ext cx="1751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51013"/>
                </a:solidFill>
              </a:rPr>
              <a:t>+  4  =</a:t>
            </a:r>
            <a:endParaRPr lang="ru-RU" sz="2800" dirty="0">
              <a:solidFill>
                <a:srgbClr val="051013"/>
              </a:solidFill>
            </a:endParaRPr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341" y="1296416"/>
            <a:ext cx="489772" cy="786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4958" y="448377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4418" y="2276872"/>
                <a:ext cx="7390030" cy="37338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solidFill>
                      <a:srgbClr val="051013"/>
                    </a:solidFill>
                    <a:latin typeface="Times New Roman" pitchFamily="18" charset="0"/>
                    <a:cs typeface="Times New Roman" pitchFamily="18" charset="0"/>
                  </a:rPr>
                  <a:t>50 : 1, 2, 5, 10, 25, 50</a:t>
                </a:r>
              </a:p>
              <a:p>
                <a:endParaRPr lang="ru-RU" sz="2000" dirty="0">
                  <a:solidFill>
                    <a:srgbClr val="05101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 smtClean="0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ru-RU" sz="2000" b="0" i="1" smtClean="0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ru-RU" sz="2000" b="0" i="1" smtClean="0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  <m:t>?+40</m:t>
                          </m:r>
                        </m:den>
                      </m:f>
                      <m:r>
                        <a:rPr lang="ru-RU" sz="2000" b="0" i="1" smtClean="0">
                          <a:solidFill>
                            <a:srgbClr val="051013"/>
                          </a:solidFill>
                          <a:latin typeface="Cambria Math"/>
                          <a:cs typeface="Times New Roman" pitchFamily="18" charset="0"/>
                        </a:rPr>
                        <m:t>+4=</m:t>
                      </m:r>
                      <m:f>
                        <m:fPr>
                          <m:ctrlPr>
                            <a:rPr lang="ru-RU" sz="2000" i="1" smtClean="0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ru-RU" sz="2000" b="0" i="1" smtClean="0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ru-RU" sz="2000" b="0" i="1" smtClean="0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  <m:t>?</m:t>
                          </m:r>
                        </m:den>
                      </m:f>
                    </m:oMath>
                  </m:oMathPara>
                </a14:m>
                <a:endParaRPr lang="ru-RU" sz="2000" dirty="0" smtClean="0">
                  <a:solidFill>
                    <a:srgbClr val="05101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000" dirty="0">
                  <a:solidFill>
                    <a:srgbClr val="05101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ru-RU" sz="2000" b="0" i="1" smtClean="0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  <m:t>10</m:t>
                          </m:r>
                          <m:r>
                            <a:rPr lang="ru-RU" sz="2000" i="1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  <m:t>+40</m:t>
                          </m:r>
                        </m:den>
                      </m:f>
                      <m:r>
                        <a:rPr lang="ru-RU" sz="2000" i="1">
                          <a:solidFill>
                            <a:srgbClr val="051013"/>
                          </a:solidFill>
                          <a:latin typeface="Cambria Math"/>
                          <a:cs typeface="Times New Roman" pitchFamily="18" charset="0"/>
                        </a:rPr>
                        <m:t>+4=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ru-RU" sz="2000" b="0" i="1" smtClean="0">
                              <a:solidFill>
                                <a:srgbClr val="051013"/>
                              </a:solidFill>
                              <a:latin typeface="Cambria Math"/>
                              <a:cs typeface="Times New Roman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ru-RU" sz="2000" dirty="0" smtClean="0">
                  <a:solidFill>
                    <a:srgbClr val="05101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000" dirty="0">
                  <a:solidFill>
                    <a:srgbClr val="05101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2000" dirty="0" smtClean="0">
                    <a:solidFill>
                      <a:srgbClr val="051013"/>
                    </a:solidFill>
                    <a:latin typeface="Times New Roman" pitchFamily="18" charset="0"/>
                    <a:cs typeface="Times New Roman" pitchFamily="18" charset="0"/>
                  </a:rPr>
                  <a:t>Ответ: 10  </a:t>
                </a:r>
                <a:r>
                  <a:rPr lang="ru-RU" sz="2000" baseline="-25000" dirty="0" smtClean="0">
                    <a:solidFill>
                      <a:srgbClr val="051013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000" dirty="0">
                  <a:solidFill>
                    <a:srgbClr val="05101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000" dirty="0">
                  <a:solidFill>
                    <a:srgbClr val="05101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000" dirty="0">
                  <a:solidFill>
                    <a:srgbClr val="05101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2000" dirty="0">
                  <a:solidFill>
                    <a:srgbClr val="051013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418" y="2276872"/>
                <a:ext cx="7390030" cy="3733843"/>
              </a:xfrm>
              <a:prstGeom prst="rect">
                <a:avLst/>
              </a:prstGeom>
              <a:blipFill rotWithShape="1">
                <a:blip r:embed="rId5"/>
                <a:stretch>
                  <a:fillRect l="-825" t="-8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6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0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07504" y="999893"/>
            <a:ext cx="8928992" cy="134898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 пункта А в пункт В, расстояние между которыми 50 км, одновременно выехали автомобилист и велосипедист. Известно, что в час автомобилист проезжает на 40 км больше, чем велосипедист. Определите скорость велосипедиста, если известно, что он прибыл в пункт В  на 4 часа позже автомобилиста.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Ответ дайте в км/ч.</a:t>
            </a:r>
          </a:p>
          <a:p>
            <a:pPr lvl="2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475656" y="2613828"/>
            <a:ext cx="360040" cy="504056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891198" y="2613828"/>
            <a:ext cx="360040" cy="504056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>
            <a:off x="1475656" y="3117884"/>
            <a:ext cx="5775582" cy="0"/>
          </a:xfrm>
          <a:prstGeom prst="lin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cap="flat" cmpd="sng" algn="ctr">
            <a:solidFill>
              <a:srgbClr val="05101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Равнобедренный треугольник 14"/>
          <p:cNvSpPr/>
          <p:nvPr/>
        </p:nvSpPr>
        <p:spPr bwMode="auto">
          <a:xfrm>
            <a:off x="1331640" y="2181196"/>
            <a:ext cx="648072" cy="432048"/>
          </a:xfrm>
          <a:prstGeom prst="triangl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 bwMode="auto">
          <a:xfrm>
            <a:off x="6747182" y="2181196"/>
            <a:ext cx="648072" cy="432048"/>
          </a:xfrm>
          <a:prstGeom prst="triangl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75656" y="268119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91198" y="268119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67944" y="32864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50 км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Левая фигурная скобка 20"/>
          <p:cNvSpPr/>
          <p:nvPr/>
        </p:nvSpPr>
        <p:spPr>
          <a:xfrm rot="16200000">
            <a:off x="3915773" y="767972"/>
            <a:ext cx="895350" cy="5775584"/>
          </a:xfrm>
          <a:prstGeom prst="leftBrace">
            <a:avLst/>
          </a:prstGeom>
          <a:ln>
            <a:solidFill>
              <a:srgbClr val="0510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22" name="Picture 4" descr="Анимашки Транспорт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216" y="2636430"/>
            <a:ext cx="699164" cy="50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Анимашки Транспорт">
            <a:hlinkClick r:id="rId6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345" y="2684017"/>
            <a:ext cx="936104" cy="55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087724" y="476672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№ 1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38610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Составим таблицу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121311"/>
              </p:ext>
            </p:extLst>
          </p:nvPr>
        </p:nvGraphicFramePr>
        <p:xfrm>
          <a:off x="395536" y="4293096"/>
          <a:ext cx="7704856" cy="1882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392771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S</a:t>
                      </a:r>
                      <a:r>
                        <a:rPr lang="ru-RU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(км)</a:t>
                      </a:r>
                      <a:endParaRPr lang="ru-RU" sz="2000" b="0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V</a:t>
                      </a:r>
                      <a:r>
                        <a:rPr lang="ru-RU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км/ч)</a:t>
                      </a:r>
                      <a:endParaRPr lang="ru-RU" sz="2000" b="0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r>
                        <a:rPr lang="ru-RU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(ч)</a:t>
                      </a:r>
                      <a:endParaRPr lang="ru-RU" sz="2400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9879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Автомобилист</a:t>
                      </a:r>
                      <a:endParaRPr lang="en-US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5542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Велосипедист</a:t>
                      </a:r>
                    </a:p>
                    <a:p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0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51445E-7 L 0.54306 -0.0053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53" y="-27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91329E-6 L 0.57205 -0.00555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94" y="-2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889" y="2970478"/>
            <a:ext cx="9074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343310"/>
              </p:ext>
            </p:extLst>
          </p:nvPr>
        </p:nvGraphicFramePr>
        <p:xfrm>
          <a:off x="230960" y="2434660"/>
          <a:ext cx="8136904" cy="2080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414775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S</a:t>
                      </a:r>
                      <a:r>
                        <a:rPr lang="ru-RU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(км)</a:t>
                      </a:r>
                      <a:endParaRPr lang="ru-RU" sz="2000" b="0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V</a:t>
                      </a:r>
                      <a:r>
                        <a:rPr lang="ru-RU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км/ч)</a:t>
                      </a:r>
                      <a:endParaRPr lang="ru-RU" sz="2000" b="0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r>
                        <a:rPr lang="ru-RU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(ч)</a:t>
                      </a:r>
                      <a:endParaRPr lang="ru-RU" sz="2400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9181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Автомобилист</a:t>
                      </a:r>
                      <a:endParaRPr lang="en-US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9552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Велосипедист</a:t>
                      </a:r>
                    </a:p>
                    <a:p>
                      <a:endParaRPr lang="ru-RU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955253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646" y="2880271"/>
            <a:ext cx="720080" cy="630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663" y="3670789"/>
            <a:ext cx="392045" cy="629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62680" y="37890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</a:rPr>
              <a:t>50</a:t>
            </a:r>
            <a:endParaRPr lang="ru-RU" dirty="0">
              <a:solidFill>
                <a:srgbClr val="051013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62680" y="310897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</a:rPr>
              <a:t>50</a:t>
            </a:r>
            <a:endParaRPr lang="ru-RU" dirty="0">
              <a:solidFill>
                <a:srgbClr val="05101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889" y="4463166"/>
            <a:ext cx="89644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ru-RU" sz="2400" b="1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км/ч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скорость велосипедиста,  тогда  </a:t>
            </a:r>
            <a:r>
              <a:rPr lang="ru-RU" sz="2400" b="1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+40 </a:t>
            </a:r>
            <a:r>
              <a:rPr lang="ru-RU" sz="20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км/ч </a:t>
            </a:r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скорость 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автомобилиста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8024" y="380100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51013"/>
                </a:solidFill>
              </a:rPr>
              <a:t>х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73152" y="310897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</a:rPr>
              <a:t>х+40</a:t>
            </a:r>
            <a:endParaRPr lang="ru-RU" dirty="0">
              <a:solidFill>
                <a:srgbClr val="051013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60648"/>
            <a:ext cx="8136904" cy="1809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endParaRPr lang="ru-RU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пункта А в пункт В, расстояние между которыми 50 км, одновременно выехали автомобилист и велосипедист. Известно, что в час автомобилист проезжает на 40 км больше, чем велосипедист. Определите скорость велосипедиста, если известно, что он прибыл в пункт В  на 4 часа позже автомобилиста.  Ответ дайте в км/ч</a:t>
            </a:r>
            <a:r>
              <a:rPr lang="ru-RU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30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24" grpId="0"/>
      <p:bldP spid="7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543494"/>
              </p:ext>
            </p:extLst>
          </p:nvPr>
        </p:nvGraphicFramePr>
        <p:xfrm>
          <a:off x="107504" y="704339"/>
          <a:ext cx="8136904" cy="2080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414775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S</a:t>
                      </a:r>
                      <a:r>
                        <a:rPr lang="ru-RU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(км)</a:t>
                      </a:r>
                      <a:endParaRPr lang="ru-RU" sz="2000" b="0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V</a:t>
                      </a:r>
                      <a:r>
                        <a:rPr lang="ru-RU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км/ч)</a:t>
                      </a:r>
                      <a:endParaRPr lang="ru-RU" sz="2000" b="0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</a:rPr>
                        <a:t>t </a:t>
                      </a:r>
                      <a:r>
                        <a:rPr lang="ru-RU" sz="2000" b="0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(ч)</a:t>
                      </a:r>
                      <a:endParaRPr lang="ru-RU" sz="2400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9181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Автомобилист</a:t>
                      </a:r>
                      <a:endParaRPr lang="en-US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9552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tx2">
                                <a:lumMod val="50000"/>
                              </a:schemeClr>
                            </a:solidFill>
                          </a:ln>
                          <a:solidFill>
                            <a:srgbClr val="002060"/>
                          </a:solidFill>
                        </a:rPr>
                        <a:t>Велосипедист</a:t>
                      </a:r>
                    </a:p>
                    <a:p>
                      <a:endParaRPr lang="ru-RU" dirty="0" smtClean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chemeClr val="tx2">
                              <a:lumMod val="50000"/>
                            </a:schemeClr>
                          </a:solidFill>
                        </a:ln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85655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38391"/>
            <a:ext cx="720080" cy="630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265" y="2031000"/>
            <a:ext cx="392045" cy="629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71800" y="20310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50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99792" y="12687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50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20310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51013"/>
                </a:solidFill>
              </a:rPr>
              <a:t>х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88024" y="128451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51013"/>
                </a:solidFill>
              </a:rPr>
              <a:t>х+40</a:t>
            </a:r>
            <a:endParaRPr lang="ru-RU" b="1" dirty="0">
              <a:solidFill>
                <a:srgbClr val="051013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6228184" y="1138391"/>
            <a:ext cx="2016224" cy="1642537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87017" y="3123487"/>
            <a:ext cx="88569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Известно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велосипедист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 прибыл в пункт В  на 4 часа позже 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автомобилиста.</a:t>
            </a:r>
            <a:endParaRPr lang="en-US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Исходя из этого условия получим уравнение:</a:t>
            </a:r>
            <a:endParaRPr lang="ru-RU" dirty="0">
              <a:solidFill>
                <a:srgbClr val="051013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2480594" y="4377358"/>
            <a:ext cx="2773014" cy="842055"/>
            <a:chOff x="1147666" y="4509120"/>
            <a:chExt cx="2773014" cy="842055"/>
          </a:xfrm>
        </p:grpSpPr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666" y="4509120"/>
              <a:ext cx="962349" cy="842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2" name="TextBox 31"/>
            <p:cNvSpPr txBox="1"/>
            <p:nvPr/>
          </p:nvSpPr>
          <p:spPr>
            <a:xfrm>
              <a:off x="2110015" y="4668537"/>
              <a:ext cx="17510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51013"/>
                  </a:solidFill>
                </a:rPr>
                <a:t>+  4  =</a:t>
              </a:r>
              <a:endParaRPr lang="ru-RU" sz="2800" dirty="0">
                <a:solidFill>
                  <a:srgbClr val="051013"/>
                </a:solidFill>
              </a:endParaRPr>
            </a:p>
          </p:txBody>
        </p:sp>
        <p:pic>
          <p:nvPicPr>
            <p:cNvPr id="33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0908" y="4564434"/>
              <a:ext cx="489772" cy="7867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8" name="Выгнутая вниз стрелка 27"/>
          <p:cNvSpPr/>
          <p:nvPr/>
        </p:nvSpPr>
        <p:spPr bwMode="auto">
          <a:xfrm rot="16200000" flipH="1">
            <a:off x="7901249" y="1839357"/>
            <a:ext cx="1053216" cy="367095"/>
          </a:xfrm>
          <a:prstGeom prst="curvedUpArrow">
            <a:avLst/>
          </a:prstGeom>
          <a:solidFill>
            <a:srgbClr val="051013"/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16200000">
            <a:off x="7921307" y="160406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а 4 часа </a:t>
            </a:r>
            <a:r>
              <a:rPr lang="en-US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8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840" y="1268760"/>
            <a:ext cx="962349" cy="842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55371" y="1428177"/>
            <a:ext cx="1751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51013"/>
                </a:solidFill>
              </a:rPr>
              <a:t>+  4  =</a:t>
            </a:r>
            <a:endParaRPr lang="ru-RU" sz="2800" dirty="0">
              <a:solidFill>
                <a:srgbClr val="051013"/>
              </a:solidFill>
            </a:endParaRPr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341" y="1296416"/>
            <a:ext cx="489772" cy="786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4958" y="44837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Решим уравнение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8" y="2276872"/>
            <a:ext cx="73900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50х + 4х(х+40) = 50(х+40),     х≠0</a:t>
            </a:r>
            <a:r>
              <a:rPr lang="ru-RU" sz="20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х+40≠0 </a:t>
            </a:r>
          </a:p>
          <a:p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50х+4х</a:t>
            </a:r>
            <a:r>
              <a:rPr lang="ru-RU" sz="2000" baseline="30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+160х = 50х+2000</a:t>
            </a:r>
          </a:p>
          <a:p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4х</a:t>
            </a:r>
            <a:r>
              <a:rPr lang="ru-RU" sz="2000" baseline="30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+160х </a:t>
            </a:r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– 2000 = 0</a:t>
            </a:r>
          </a:p>
          <a:p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aseline="30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+40х </a:t>
            </a:r>
            <a:r>
              <a:rPr lang="ru-RU" sz="20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– 5</a:t>
            </a:r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00 </a:t>
            </a:r>
            <a:r>
              <a:rPr lang="ru-RU" sz="2000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en-US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= 3600</a:t>
            </a:r>
          </a:p>
          <a:p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aseline="-25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=10, х</a:t>
            </a:r>
            <a:r>
              <a:rPr lang="ru-RU" sz="2000" baseline="-25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= - 50</a:t>
            </a:r>
          </a:p>
          <a:p>
            <a:endParaRPr lang="ru-RU" sz="200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Скорость не может быть отрицательной, следовательно скорость велосипедиста равна 10 км/ч.</a:t>
            </a:r>
          </a:p>
          <a:p>
            <a:endParaRPr lang="ru-RU" sz="200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Ответ: 10  </a:t>
            </a:r>
            <a:r>
              <a:rPr lang="ru-RU" sz="2000" baseline="-25000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3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 bwMode="auto">
          <a:xfrm>
            <a:off x="1498107" y="3755606"/>
            <a:ext cx="360040" cy="443963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913649" y="3755606"/>
            <a:ext cx="360040" cy="443963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>
            <a:off x="1498107" y="4199569"/>
            <a:ext cx="5775582" cy="0"/>
          </a:xfrm>
          <a:prstGeom prst="lin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cap="flat" cmpd="sng" algn="ctr">
            <a:solidFill>
              <a:srgbClr val="05101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Равнобедренный треугольник 14"/>
          <p:cNvSpPr/>
          <p:nvPr/>
        </p:nvSpPr>
        <p:spPr bwMode="auto">
          <a:xfrm>
            <a:off x="1354091" y="3374552"/>
            <a:ext cx="648072" cy="380540"/>
          </a:xfrm>
          <a:prstGeom prst="triangl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 bwMode="auto">
          <a:xfrm>
            <a:off x="6769633" y="3374552"/>
            <a:ext cx="648072" cy="380540"/>
          </a:xfrm>
          <a:prstGeom prst="triangl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98107" y="3814937"/>
            <a:ext cx="360040" cy="3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13649" y="3814937"/>
            <a:ext cx="360040" cy="3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90395" y="4348023"/>
            <a:ext cx="1224136" cy="3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0 км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Левая фигурная скобка 20"/>
          <p:cNvSpPr/>
          <p:nvPr/>
        </p:nvSpPr>
        <p:spPr>
          <a:xfrm rot="16200000">
            <a:off x="3991595" y="1785532"/>
            <a:ext cx="788608" cy="5775584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0510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23" name="Picture 2" descr="Анимашки Транспорт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127" y="3732896"/>
            <a:ext cx="936104" cy="48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136172" y="174080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№ 2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задержку в пути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794" y="1340768"/>
            <a:ext cx="8849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Велосипедист выехал с постоянной скоростью из  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города А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  в город В, расстояние между которыми равно  70 км. На следующий день он отправился обратно со скоростью на 3 км/ч больше прежней. По дороге он сделал остановку на  3часа. В результате он затратил на обратный путь столько же времени, сколько на путь из А в </a:t>
            </a:r>
            <a:r>
              <a:rPr lang="ru-RU" dirty="0" err="1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скорость велосипедиста на пути из А в </a:t>
            </a:r>
            <a:r>
              <a:rPr lang="ru-RU" dirty="0" err="1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 Ответ дайте в км/ч.</a:t>
            </a:r>
          </a:p>
        </p:txBody>
      </p:sp>
    </p:spTree>
    <p:extLst>
      <p:ext uri="{BB962C8B-B14F-4D97-AF65-F5344CB8AC3E}">
        <p14:creationId xmlns:p14="http://schemas.microsoft.com/office/powerpoint/2010/main" val="38320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51445E-7 L 0.54097 0.0041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49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274" y="0"/>
            <a:ext cx="918134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 bwMode="auto">
          <a:xfrm>
            <a:off x="1498107" y="3755606"/>
            <a:ext cx="360040" cy="443963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913649" y="3755606"/>
            <a:ext cx="360040" cy="443963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>
            <a:off x="1498107" y="4199569"/>
            <a:ext cx="5775582" cy="0"/>
          </a:xfrm>
          <a:prstGeom prst="lin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cap="flat" cmpd="sng" algn="ctr">
            <a:solidFill>
              <a:srgbClr val="05101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Равнобедренный треугольник 14"/>
          <p:cNvSpPr/>
          <p:nvPr/>
        </p:nvSpPr>
        <p:spPr bwMode="auto">
          <a:xfrm>
            <a:off x="1354091" y="3374552"/>
            <a:ext cx="648072" cy="380540"/>
          </a:xfrm>
          <a:prstGeom prst="triangl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 bwMode="auto">
          <a:xfrm>
            <a:off x="6769633" y="3374552"/>
            <a:ext cx="648072" cy="380540"/>
          </a:xfrm>
          <a:prstGeom prst="triangl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98107" y="3814937"/>
            <a:ext cx="360040" cy="3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13649" y="3814937"/>
            <a:ext cx="360040" cy="3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90395" y="4348023"/>
            <a:ext cx="1224136" cy="3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0 км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Левая фигурная скобка 20"/>
          <p:cNvSpPr/>
          <p:nvPr/>
        </p:nvSpPr>
        <p:spPr>
          <a:xfrm rot="16200000">
            <a:off x="3991595" y="1785532"/>
            <a:ext cx="788608" cy="5775584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0510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23" name="Picture 2" descr="Анимашки Транспорт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58071" y="3710187"/>
            <a:ext cx="936104" cy="48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794" y="1340768"/>
            <a:ext cx="8849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Велосипедист выехал с постоянной скоростью из  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города А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  в город В, расстояние между которыми равно  70 км. На следующий день он отправился обратно со скоростью на 3 км/ч больше прежней. По дороге он сделал остановку на  3часа. В результате он затратил на обратный путь столько же времени, сколько на путь из А в </a:t>
            </a:r>
            <a:r>
              <a:rPr lang="ru-RU" dirty="0" err="1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 smtClean="0">
              <a:solidFill>
                <a:srgbClr val="05101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Найдите 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скорость велосипедиста на пути из А в </a:t>
            </a:r>
            <a:r>
              <a:rPr lang="ru-RU" dirty="0" err="1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rgbClr val="051013"/>
                </a:solidFill>
                <a:latin typeface="Times New Roman" pitchFamily="18" charset="0"/>
                <a:cs typeface="Times New Roman" pitchFamily="18" charset="0"/>
              </a:rPr>
              <a:t> Ответ дайте в км/ч.</a:t>
            </a:r>
          </a:p>
        </p:txBody>
      </p:sp>
    </p:spTree>
    <p:extLst>
      <p:ext uri="{BB962C8B-B14F-4D97-AF65-F5344CB8AC3E}">
        <p14:creationId xmlns:p14="http://schemas.microsoft.com/office/powerpoint/2010/main" val="40840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574TGp_natural_light">
  <a:themeElements>
    <a:clrScheme name="574TGp_natural_light 2">
      <a:dk1>
        <a:srgbClr val="808080"/>
      </a:dk1>
      <a:lt1>
        <a:srgbClr val="9BD3E5"/>
      </a:lt1>
      <a:dk2>
        <a:srgbClr val="357DA9"/>
      </a:dk2>
      <a:lt2>
        <a:srgbClr val="101C56"/>
      </a:lt2>
      <a:accent1>
        <a:srgbClr val="58BECC"/>
      </a:accent1>
      <a:accent2>
        <a:srgbClr val="8A5BDF"/>
      </a:accent2>
      <a:accent3>
        <a:srgbClr val="AEBFD1"/>
      </a:accent3>
      <a:accent4>
        <a:srgbClr val="84B4C3"/>
      </a:accent4>
      <a:accent5>
        <a:srgbClr val="B4DBE2"/>
      </a:accent5>
      <a:accent6>
        <a:srgbClr val="7D52CA"/>
      </a:accent6>
      <a:hlink>
        <a:srgbClr val="6ECC4C"/>
      </a:hlink>
      <a:folHlink>
        <a:srgbClr val="DD693B"/>
      </a:folHlink>
    </a:clrScheme>
    <a:fontScheme name="574TGp_natural_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74TGp_natural_light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74TGp_natural_light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74TGp_natural_light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2088</TotalTime>
  <Words>1311</Words>
  <Application>Microsoft Office PowerPoint</Application>
  <PresentationFormat>Экран (4:3)</PresentationFormat>
  <Paragraphs>282</Paragraphs>
  <Slides>33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574TGp_natural_light</vt:lpstr>
      <vt:lpstr>Формула</vt:lpstr>
      <vt:lpstr>Презентация PowerPoint</vt:lpstr>
      <vt:lpstr>Презентация PowerPoint</vt:lpstr>
      <vt:lpstr>Основными типами задач на движение являются следующие: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№ 3  (на встречное движение)</vt:lpstr>
      <vt:lpstr>Презентация PowerPoint</vt:lpstr>
      <vt:lpstr>Презентация PowerPoint</vt:lpstr>
      <vt:lpstr>Презентация PowerPoint</vt:lpstr>
      <vt:lpstr>Составим таблицу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№6 (по замкнутой трассе)</vt:lpstr>
      <vt:lpstr>Задача №7 (нахождение средней скорости)</vt:lpstr>
      <vt:lpstr>Задачи на работу  решаются с помощью одной-единственной формулы: </vt:lpstr>
      <vt:lpstr>Задача №  8</vt:lpstr>
      <vt:lpstr>Презентация PowerPoint</vt:lpstr>
      <vt:lpstr>Задача № 9</vt:lpstr>
      <vt:lpstr>Презентация PowerPoint</vt:lpstr>
      <vt:lpstr>Задача № 10</vt:lpstr>
      <vt:lpstr>Задача № 11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движение Подготовка к ЕГЭ</dc:title>
  <dc:creator>user</dc:creator>
  <cp:lastModifiedBy>Школа</cp:lastModifiedBy>
  <cp:revision>173</cp:revision>
  <dcterms:created xsi:type="dcterms:W3CDTF">2014-04-17T09:13:17Z</dcterms:created>
  <dcterms:modified xsi:type="dcterms:W3CDTF">2024-12-16T16:05:37Z</dcterms:modified>
</cp:coreProperties>
</file>